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jpeg"/>
  <Override PartName="/ppt/media/image13.jpg" ContentType="image/jpeg"/>
  <Override PartName="/ppt/notesSlides/notesSlide3.xml" ContentType="application/vnd.openxmlformats-officedocument.presentationml.notesSlide+xml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notesSlides/notesSlide4.xml" ContentType="application/vnd.openxmlformats-officedocument.presentationml.notesSlide+xml"/>
  <Override PartName="/ppt/media/image19.jpg" ContentType="image/jpeg"/>
  <Override PartName="/ppt/media/image20.jpg" ContentType="image/jpeg"/>
  <Override PartName="/ppt/notesSlides/notesSlide5.xml" ContentType="application/vnd.openxmlformats-officedocument.presentationml.notesSlide+xml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notesSlides/notesSlide6.xml" ContentType="application/vnd.openxmlformats-officedocument.presentationml.notesSlide+xml"/>
  <Override PartName="/ppt/media/image25.jpg" ContentType="image/jpeg"/>
  <Override PartName="/ppt/notesSlides/notesSlide7.xml" ContentType="application/vnd.openxmlformats-officedocument.presentationml.notesSlide+xml"/>
  <Override PartName="/ppt/media/image26.jpg" ContentType="image/jpeg"/>
  <Override PartName="/ppt/media/image27.jpg" ContentType="image/jpeg"/>
  <Override PartName="/ppt/media/image28.jpg" ContentType="image/jpeg"/>
  <Override PartName="/ppt/notesSlides/notesSlide8.xml" ContentType="application/vnd.openxmlformats-officedocument.presentationml.notesSlide+xml"/>
  <Override PartName="/ppt/media/image29.jpg" ContentType="image/jpeg"/>
  <Override PartName="/ppt/media/image30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7.jpg" ContentType="image/jpeg"/>
  <Override PartName="/ppt/notesSlides/notesSlide9.xml" ContentType="application/vnd.openxmlformats-officedocument.presentationml.notesSlide+xml"/>
  <Override PartName="/ppt/media/image38.jpg" ContentType="image/jpeg"/>
  <Override PartName="/ppt/notesSlides/notesSlide10.xml" ContentType="application/vnd.openxmlformats-officedocument.presentationml.notesSlide+xml"/>
  <Override PartName="/ppt/media/image39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8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50.jpg" ContentType="image/jpeg"/>
  <Override PartName="/ppt/notesSlides/notesSlide15.xml" ContentType="application/vnd.openxmlformats-officedocument.presentationml.notesSlide+xml"/>
  <Override PartName="/ppt/media/image51.jpg" ContentType="image/jpeg"/>
  <Override PartName="/ppt/notesSlides/notesSlide16.xml" ContentType="application/vnd.openxmlformats-officedocument.presentationml.notesSlide+xml"/>
  <Override PartName="/ppt/media/image53.jpg" ContentType="image/jpeg"/>
  <Override PartName="/ppt/notesSlides/notesSlide17.xml" ContentType="application/vnd.openxmlformats-officedocument.presentationml.notesSlide+xml"/>
  <Override PartName="/ppt/media/image54.jpg" ContentType="image/jpeg"/>
  <Override PartName="/ppt/media/image56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57.jpg" ContentType="image/jpeg"/>
  <Override PartName="/ppt/notesSlides/notesSlide20.xml" ContentType="application/vnd.openxmlformats-officedocument.presentationml.notesSlide+xml"/>
  <Override PartName="/ppt/media/image58.jpg" ContentType="image/jpeg"/>
  <Override PartName="/ppt/notesSlides/notesSlide21.xml" ContentType="application/vnd.openxmlformats-officedocument.presentationml.notesSlide+xml"/>
  <Override PartName="/ppt/media/image59.jpg" ContentType="image/jpeg"/>
  <Override PartName="/ppt/notesSlides/notesSlide22.xml" ContentType="application/vnd.openxmlformats-officedocument.presentationml.notesSlide+xml"/>
  <Override PartName="/ppt/media/image60.jpg" ContentType="image/jpeg"/>
  <Override PartName="/ppt/media/image62.jpg" ContentType="image/jpeg"/>
  <Override PartName="/ppt/media/image63.jpg" ContentType="image/jpeg"/>
  <Override PartName="/ppt/media/image64.jpg" ContentType="image/jpeg"/>
  <Override PartName="/ppt/media/image65.jpg" ContentType="image/jpeg"/>
  <Override PartName="/ppt/media/image66.jpg" ContentType="image/jpeg"/>
  <Override PartName="/ppt/notesSlides/notesSlide23.xml" ContentType="application/vnd.openxmlformats-officedocument.presentationml.notesSlide+xml"/>
  <Override PartName="/ppt/media/image68.jpg" ContentType="image/jpeg"/>
  <Override PartName="/ppt/media/image69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3"/>
  </p:notesMasterIdLst>
  <p:handoutMasterIdLst>
    <p:handoutMasterId r:id="rId34"/>
  </p:handoutMasterIdLst>
  <p:sldIdLst>
    <p:sldId id="256" r:id="rId7"/>
    <p:sldId id="258" r:id="rId8"/>
    <p:sldId id="259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84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  <p:sldId id="283" r:id="rId32"/>
  </p:sldIdLst>
  <p:sldSz cx="10058400" cy="77724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090" autoAdjust="0"/>
    <p:restoredTop sz="94623" autoAdjust="0"/>
  </p:normalViewPr>
  <p:slideViewPr>
    <p:cSldViewPr showGuides="1">
      <p:cViewPr varScale="1">
        <p:scale>
          <a:sx n="93" d="100"/>
          <a:sy n="93" d="100"/>
        </p:scale>
        <p:origin x="-283" y="-72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59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anchorCtr="0" compatLnSpc="0"/>
          <a:lstStyle/>
          <a:p>
            <a:pPr hangingPunct="0">
              <a:defRPr sz="1400"/>
            </a:pPr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anchorCtr="0" compatLnSpc="0"/>
          <a:lstStyle/>
          <a:p>
            <a:pPr algn="r" hangingPunct="0">
              <a:defRPr sz="1400"/>
            </a:pPr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anchor="b" anchorCtr="0" compatLnSpc="0"/>
          <a:lstStyle/>
          <a:p>
            <a:pPr hangingPunct="0">
              <a:defRPr sz="1400"/>
            </a:pPr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anchor="b" anchorCtr="0" compatLnSpc="0"/>
          <a:lstStyle/>
          <a:p>
            <a:pPr algn="r" hangingPunct="0">
              <a:defRPr sz="1400"/>
            </a:pPr>
            <a:fld id="{4A43969A-F2EA-4721-A553-586F5694B6F2}" type="slidenum">
              <a:t>‹N›</a:t>
            </a:fld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95267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F851D11-2CBF-4D9C-BAAA-25075436DD8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581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636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0000" y="754199"/>
            <a:ext cx="4816800" cy="37220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79680" y="4714920"/>
            <a:ext cx="5437440" cy="44665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40" y="812520"/>
            <a:ext cx="5187960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40" y="812520"/>
            <a:ext cx="5187960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40" y="812520"/>
            <a:ext cx="5187960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>
          <a:xfrm>
            <a:off x="3850560" y="9428760"/>
            <a:ext cx="2945159" cy="49752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51AEE3F6-04C3-49A0-9631-8D26F1FEDA39}" type="slidenum">
              <a:t>19</a:t>
            </a:fld>
            <a:endParaRPr lang="it-IT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31920" y="1241280"/>
            <a:ext cx="4333679" cy="3349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79680" y="4777200"/>
            <a:ext cx="5437800" cy="390816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>
          <a:xfrm>
            <a:off x="3850560" y="9428760"/>
            <a:ext cx="2945159" cy="49752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D915E65D-204A-4E39-A6CC-497BADF85F3C}" type="slidenum">
              <a:t>20</a:t>
            </a:fld>
            <a:endParaRPr lang="it-IT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31920" y="1241280"/>
            <a:ext cx="4333679" cy="3349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79680" y="4777200"/>
            <a:ext cx="5437800" cy="390816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636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>
          <a:xfrm>
            <a:off x="3850560" y="9428760"/>
            <a:ext cx="2945159" cy="49752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1C2B7743-2622-44DA-8864-E6EFF0936ACD}" type="slidenum">
              <a:t>21</a:t>
            </a:fld>
            <a:endParaRPr lang="it-IT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31920" y="1241280"/>
            <a:ext cx="4333679" cy="3349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79680" y="4777200"/>
            <a:ext cx="5437800" cy="390816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>
          <a:xfrm>
            <a:off x="3850560" y="9428760"/>
            <a:ext cx="2945159" cy="49752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318ADB6C-3E16-4209-9343-C879BB5CD4AE}" type="slidenum">
              <a:t>22</a:t>
            </a:fld>
            <a:endParaRPr lang="it-IT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31920" y="1241280"/>
            <a:ext cx="4333679" cy="3349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79680" y="4777200"/>
            <a:ext cx="5437800" cy="390816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0600" y="754063"/>
            <a:ext cx="4816475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79680" y="4714920"/>
            <a:ext cx="5437440" cy="44665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636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636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40" y="812520"/>
            <a:ext cx="5187960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40" y="812520"/>
            <a:ext cx="5187960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>
          <a:xfrm>
            <a:off x="3850560" y="9428760"/>
            <a:ext cx="2945159" cy="49752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2FA28881-5CD5-4617-95AB-01425EC44802}" type="slidenum">
              <a:t>7</a:t>
            </a:fld>
            <a:endParaRPr lang="it-IT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31920" y="1241280"/>
            <a:ext cx="4333679" cy="33494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79680" y="4777200"/>
            <a:ext cx="5437800" cy="390816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5863" y="812800"/>
            <a:ext cx="518795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244658-06A7-4595-BE4D-FE688D833FD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5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4915C0-672E-4BCD-8AA9-2D9732E2697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4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92963" y="1174750"/>
            <a:ext cx="2168525" cy="4962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1174750"/>
            <a:ext cx="6354763" cy="4962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1EB338-513C-47CF-B993-09CFD0C88FE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1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95C6884-4D31-4FFA-9A8E-D1D977516BC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4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94438B-493B-4211-B591-3A6A124DA1E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0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2E6708-46E7-4281-BFFB-705B14C8668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1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92150" y="2068513"/>
            <a:ext cx="4260850" cy="4932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5400" y="2068513"/>
            <a:ext cx="4260850" cy="4932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4F7C5C-0465-43E0-B1EF-DDC1AA50122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1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674DEE-9523-49E1-85EF-B29B520C49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4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B5CBA8-2A74-4132-B3EC-7A7EAF88D23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0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6AA273-FE05-44B7-A84C-21EA95BE788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76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789CF91-C42B-4EE6-91B2-18166EB0E80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672615-2287-4090-B3CE-239E3C97093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42F709-97A4-4231-92AD-1AFD4C32296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3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B0CDD9-C0E3-429C-BF3B-2FE1A8CD208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78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97725" y="414338"/>
            <a:ext cx="2168525" cy="65865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92150" y="414338"/>
            <a:ext cx="6353175" cy="65865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1BE9A7-D710-44B2-8B35-A953B76EA93C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797E5B-0081-405E-ADDE-677EAD9590C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0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C5B2EB-8D02-496B-9171-E6423EDB9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1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B225A2-59A1-4767-AE0C-B5720E3ACC7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6A19ED-9506-4730-9B20-DB22A0051A9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4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819275"/>
            <a:ext cx="4449762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5400" y="1819275"/>
            <a:ext cx="4449763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B302D0-2E12-4205-9960-F49B0CBB275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2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E66CF5-F501-4E2D-9A38-FE2F319CD7C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6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1A8636-757F-4045-B8C8-25FB7928E22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1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E15403-22D3-4530-B86A-B6565CB580E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4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3FBB3D-7D50-4BF7-90F4-45AB13CF776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7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60DEA-5D2B-4DDF-9F39-FC7D3836F05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4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5E6C30-3AEC-400F-B1C4-F733CD54E46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5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5BD246-5795-4730-8994-2D2AE37986C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8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92975" y="414338"/>
            <a:ext cx="2262188" cy="65341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414338"/>
            <a:ext cx="6637337" cy="65341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1875D46-D251-446A-AEFA-53009526290E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96878E-5DC4-4A43-98C6-8E765FEE4B7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5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563200-3744-4A7E-A4DF-7F17EA94FED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71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A045EA-811C-4ABE-88FB-EEADD6BDAA5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35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EF0654-3C08-4F29-8C9C-20A33BBDF4F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42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819275"/>
            <a:ext cx="4449762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5400" y="1819275"/>
            <a:ext cx="4449763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54AB3F-FB39-46D3-A47F-5D2215E725D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3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3B2718-99B9-4A40-9695-79A491135CC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5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87942D-B001-4A8D-A827-55CBB550D06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0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4437063"/>
            <a:ext cx="4260850" cy="1700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99050" y="4437063"/>
            <a:ext cx="4262438" cy="1700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AB0FEB-9FCF-47EA-A24D-D11B8C69695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38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2589F0-0C76-4D90-8B1E-C4DA8FCCE6A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5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EB4375-240A-4164-B543-20242C40F91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3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14CAC2-1204-419E-86DA-34000AD0DA0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5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6B253B-3AAF-4A7C-A460-5FE07092A7E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5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92975" y="309563"/>
            <a:ext cx="2262188" cy="66389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9563"/>
            <a:ext cx="6637337" cy="66389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B832E9-8EEC-460F-9D94-42EB161BF1D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444BE1-34A9-419C-B3EE-32797139049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7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2C213F-7BCB-4525-9CA1-A3DD94F39B7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3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10D186-0E44-46F7-B6E5-5710AA2DF31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F92315-CEEA-4AD3-B4CA-B6B700AEBC0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7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819275"/>
            <a:ext cx="4449762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5400" y="1819275"/>
            <a:ext cx="4449763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B169A6-8294-45A3-AC4F-8CBDE1B7857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6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540F0F-A3C2-436B-AECF-E394C4AC92A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9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5B48EB-A560-421A-B4CA-10A139FFC02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1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6BAC65-A9F8-4CE8-A5DB-039021E1DA2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BCFD7A-D5C9-4366-9737-6ECD21B43B4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2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BCE784-8AB7-4341-8455-94F1ADB53C0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32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16AE39-78AF-411E-A836-54666FF172D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8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4CF52B-21D2-481A-8AC1-280520D2E80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6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92975" y="414338"/>
            <a:ext cx="2262188" cy="65341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414338"/>
            <a:ext cx="6637337" cy="65341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F0B3F3-E2E5-42FC-AAA7-ED43FCE6FCB9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0D160B-4A9A-42F5-B75D-2695C608CBE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6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138229-4935-45C9-89D8-0A24DA0C902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8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6D26F1-6D1B-4DAF-A5A7-2CD70A8BA83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6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66B67C-5C6C-46B3-A518-CB604A28666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1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819275"/>
            <a:ext cx="4449762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5400" y="1819275"/>
            <a:ext cx="4449763" cy="512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3AD930-76DD-4AFA-8CC2-D0EF939A70C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9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8238A1-9352-4965-BE49-FED82D46306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4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AD933E-2F90-4E41-874D-33610709BEA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5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72C276-026B-46FB-BB25-420D8C33C8A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9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1F00A0-7783-49D0-8CD3-1863037DB02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0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50830A-5EE5-4735-940E-69DE8E3D69B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4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240419-5911-40D8-9458-19A21AC563B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0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57B67C-4123-4829-A01D-528D35AB77A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5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92975" y="309563"/>
            <a:ext cx="2262188" cy="66389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9563"/>
            <a:ext cx="6637337" cy="66389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FE6DEA-8764-4413-A059-D257111D108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7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FDE6DC-BF1F-47F1-AAA4-8340DBCE355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2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56C40C-3DF8-4FCB-8FE8-3613EDC1C6B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80052F3-8A3E-4F68-9B30-85F85713D080}" type="datetime1">
              <a:rPr lang="it-IT" smtClean="0"/>
              <a:pPr lvl="0"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C045B8-496B-4FB0-A2B9-0A2B30ACDA7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2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457200" y="717804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ttangolo 7"/>
          <p:cNvSpPr/>
          <p:nvPr/>
        </p:nvSpPr>
        <p:spPr>
          <a:xfrm>
            <a:off x="463680" y="20988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685799" y="1174680"/>
            <a:ext cx="8675280" cy="3231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Fate clic per modificare il formato del testo del titoloFare clic per modificare lo stile del titolo dello schema</a:t>
            </a:r>
          </a:p>
        </p:txBody>
      </p:sp>
      <p:sp>
        <p:nvSpPr>
          <p:cNvPr id="5" name="Segnaposto testo 2"/>
          <p:cNvSpPr txBox="1">
            <a:spLocks noGrp="1"/>
          </p:cNvSpPr>
          <p:nvPr>
            <p:ph type="body" idx="1"/>
          </p:nvPr>
        </p:nvSpPr>
        <p:spPr>
          <a:xfrm>
            <a:off x="685799" y="4437000"/>
            <a:ext cx="8675280" cy="16999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gli stili del testo dello schema</a:t>
            </a:r>
          </a:p>
        </p:txBody>
      </p:sp>
      <p:sp>
        <p:nvSpPr>
          <p:cNvPr id="6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91559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80052F3-8A3E-4F68-9B30-85F85713D080}" type="datetime1">
              <a:rPr lang="it-IT"/>
              <a:pPr lvl="0"/>
              <a:t>27/11/2019</a:t>
            </a:fld>
            <a:endParaRPr lang="it-IT"/>
          </a:p>
        </p:txBody>
      </p:sp>
      <p:sp>
        <p:nvSpPr>
          <p:cNvPr id="7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331800" y="7203960"/>
            <a:ext cx="339444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103880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B8D5964-A31E-42A6-906E-68DF99863E26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200" b="0" i="0" u="none" strike="noStrike" kern="1200" spc="0">
          <a:ln>
            <a:noFill/>
          </a:ln>
          <a:solidFill>
            <a:srgbClr val="143E66"/>
          </a:solidFill>
          <a:latin typeface="Goudy Old Style" pitchFamily="18"/>
          <a:ea typeface="Verdana" pitchFamily="1"/>
          <a:cs typeface="Lucida Sans" pitchFamily="2"/>
        </a:defRPr>
      </a:lvl1pPr>
    </p:titleStyle>
    <p:bodyStyle>
      <a:lvl1pPr lvl="0">
        <a:buSzPct val="45000"/>
        <a:buFont typeface="StarSymbol"/>
        <a:buChar char="●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1pPr>
      <a:lvl2pPr lvl="1">
        <a:buSzPct val="75000"/>
        <a:buFont typeface="StarSymbol"/>
        <a:buChar char="–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2pPr>
      <a:lvl3pPr lvl="2">
        <a:buSzPct val="45000"/>
        <a:buFont typeface="StarSymbol"/>
        <a:buChar char="●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3pPr>
      <a:lvl4pPr lvl="3">
        <a:buSzPct val="75000"/>
        <a:buFont typeface="StarSymbol"/>
        <a:buChar char="–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4pPr>
      <a:lvl5pPr lvl="4">
        <a:buSzPct val="45000"/>
        <a:buFont typeface="StarSymbol"/>
        <a:buChar char="●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5pPr>
      <a:lvl6pPr lvl="5">
        <a:buSzPct val="45000"/>
        <a:buFont typeface="StarSymbol"/>
        <a:buChar char="●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6pPr>
      <a:lvl7pPr lvl="6">
        <a:buSzPct val="45000"/>
        <a:buFont typeface="StarSymbol"/>
        <a:buChar char="●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7pPr>
      <a:lvl8pPr lvl="7">
        <a:buSzPct val="45000"/>
        <a:buFont typeface="StarSymbol"/>
        <a:buChar char="●"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8pPr>
      <a:lvl9pPr marL="0" marR="0" lvl="0" indent="0" algn="l" rtl="0" hangingPunct="1">
        <a:lnSpc>
          <a:spcPct val="90000"/>
        </a:lnSpc>
        <a:spcBef>
          <a:spcPts val="1100"/>
        </a:spcBef>
        <a:spcAft>
          <a:spcPts val="1417"/>
        </a:spcAft>
        <a:buNone/>
        <a:tabLst/>
        <a:defRPr lang="it-IT" sz="2400" b="0" i="0" u="none" strike="noStrike" spc="0">
          <a:solidFill>
            <a:srgbClr val="248C9C"/>
          </a:solidFill>
          <a:latin typeface="Goudy Old Style" pitchFamily="18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457200" y="717804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ttangolo 7"/>
          <p:cNvSpPr/>
          <p:nvPr/>
        </p:nvSpPr>
        <p:spPr>
          <a:xfrm>
            <a:off x="463680" y="20988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691559" y="413640"/>
            <a:ext cx="8674920" cy="1501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Fate clic per modificare il formato del testo del titoloFare clic per modificare lo stile del titolo dello schema</a:t>
            </a:r>
          </a:p>
        </p:txBody>
      </p:sp>
      <p:sp>
        <p:nvSpPr>
          <p:cNvPr id="5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691559" y="2068920"/>
            <a:ext cx="8674920" cy="4931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91559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41BE9A7-D710-44B2-8B35-A953B76EA93C}" type="datetime1">
              <a:rPr lang="it-IT"/>
              <a:pPr lvl="0"/>
              <a:t>27/11/2019</a:t>
            </a:fld>
            <a:endParaRPr lang="it-IT"/>
          </a:p>
        </p:txBody>
      </p:sp>
      <p:sp>
        <p:nvSpPr>
          <p:cNvPr id="7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331800" y="7203960"/>
            <a:ext cx="339444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103880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5932748-B637-484F-B662-19B6895FD69D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200" b="0" i="0" u="none" strike="noStrike" kern="1200" spc="0">
          <a:ln>
            <a:noFill/>
          </a:ln>
          <a:solidFill>
            <a:srgbClr val="143E66"/>
          </a:solidFill>
          <a:latin typeface="Goudy Old Style" pitchFamily="18"/>
          <a:ea typeface="Microsoft YaHei" pitchFamily="2"/>
          <a:cs typeface="Lucida Sans" pitchFamily="2"/>
        </a:defRPr>
      </a:lvl1pPr>
    </p:titleStyle>
    <p:bodyStyle>
      <a:lvl1pPr lvl="0">
        <a:buSzPct val="45000"/>
        <a:buFont typeface="StarSymbol"/>
        <a:buChar char="●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1pPr>
      <a:lvl2pPr lvl="1">
        <a:buSzPct val="75000"/>
        <a:buFont typeface="StarSymbol"/>
        <a:buChar char="–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2pPr>
      <a:lvl3pPr lvl="2">
        <a:buSzPct val="45000"/>
        <a:buFont typeface="StarSymbol"/>
        <a:buChar char="●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3pPr>
      <a:lvl4pPr lvl="3">
        <a:buSzPct val="75000"/>
        <a:buFont typeface="StarSymbol"/>
        <a:buChar char="–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4pPr>
      <a:lvl5pPr lvl="4">
        <a:buSzPct val="45000"/>
        <a:buFont typeface="StarSymbol"/>
        <a:buChar char="●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5pPr>
      <a:lvl6pPr lvl="5">
        <a:buSzPct val="45000"/>
        <a:buFont typeface="StarSymbol"/>
        <a:buChar char="●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6pPr>
      <a:lvl7pPr lvl="6">
        <a:buSzPct val="45000"/>
        <a:buFont typeface="StarSymbol"/>
        <a:buChar char="●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7pPr>
      <a:lvl8pPr lvl="7">
        <a:buSzPct val="45000"/>
        <a:buFont typeface="StarSymbol"/>
        <a:buChar char="●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8pPr>
      <a:lvl9pPr marL="0" marR="0" lvl="0" indent="0" algn="l" rtl="0" hangingPunct="1">
        <a:lnSpc>
          <a:spcPct val="90000"/>
        </a:lnSpc>
        <a:spcBef>
          <a:spcPts val="1100"/>
        </a:spcBef>
        <a:spcAft>
          <a:spcPts val="1417"/>
        </a:spcAft>
        <a:buSzPct val="45000"/>
        <a:buFont typeface="Arial" pitchFamily="32"/>
        <a:buChar char="•"/>
        <a:tabLst/>
        <a:defRPr lang="it-IT" sz="2800" b="0" i="0" u="none" strike="noStrike" spc="0">
          <a:solidFill>
            <a:srgbClr val="248C9C"/>
          </a:solidFill>
          <a:latin typeface="Goudy Old Style" pitchFamily="18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457200" y="717804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ttangolo 7"/>
          <p:cNvSpPr/>
          <p:nvPr/>
        </p:nvSpPr>
        <p:spPr>
          <a:xfrm>
            <a:off x="463680" y="20988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691559" y="413640"/>
            <a:ext cx="8674920" cy="1501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Fate clic per modificare il formato del testo del titoloFare clic per modificare lo stile del titolo dello schema</a:t>
            </a:r>
          </a:p>
        </p:txBody>
      </p:sp>
      <p:sp>
        <p:nvSpPr>
          <p:cNvPr id="5" name="Segnaposto data 2"/>
          <p:cNvSpPr txBox="1">
            <a:spLocks noGrp="1"/>
          </p:cNvSpPr>
          <p:nvPr>
            <p:ph type="dt" sz="half" idx="2"/>
          </p:nvPr>
        </p:nvSpPr>
        <p:spPr>
          <a:xfrm>
            <a:off x="691559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1875D46-D251-446A-AEFA-53009526290E}" type="datetime1">
              <a:rPr lang="it-IT"/>
              <a:pPr lvl="0"/>
              <a:t>27/11/2019</a:t>
            </a:fld>
            <a:endParaRPr lang="it-IT"/>
          </a:p>
        </p:txBody>
      </p:sp>
      <p:sp>
        <p:nvSpPr>
          <p:cNvPr id="6" name="Segnaposto piè di pagina 3"/>
          <p:cNvSpPr txBox="1">
            <a:spLocks noGrp="1"/>
          </p:cNvSpPr>
          <p:nvPr>
            <p:ph type="ftr" sz="quarter" idx="3"/>
          </p:nvPr>
        </p:nvSpPr>
        <p:spPr>
          <a:xfrm>
            <a:off x="3331800" y="7203960"/>
            <a:ext cx="339444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4"/>
          <p:cNvSpPr txBox="1">
            <a:spLocks noGrp="1"/>
          </p:cNvSpPr>
          <p:nvPr>
            <p:ph type="sldNum" sz="quarter" idx="4"/>
          </p:nvPr>
        </p:nvSpPr>
        <p:spPr>
          <a:xfrm>
            <a:off x="7103880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EFF64488-7960-44CF-AE52-29D6E1DA8820}" type="slidenum">
              <a:t>‹N›</a:t>
            </a:fld>
            <a:endParaRPr lang="it-IT"/>
          </a:p>
        </p:txBody>
      </p:sp>
      <p:sp>
        <p:nvSpPr>
          <p:cNvPr id="8" name="Rettangolo 5"/>
          <p:cNvSpPr/>
          <p:nvPr/>
        </p:nvSpPr>
        <p:spPr>
          <a:xfrm>
            <a:off x="457200" y="717804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Rettangolo 6"/>
          <p:cNvSpPr/>
          <p:nvPr/>
        </p:nvSpPr>
        <p:spPr>
          <a:xfrm>
            <a:off x="463680" y="20988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Segnaposto testo 9"/>
          <p:cNvSpPr txBox="1">
            <a:spLocks noGrp="1"/>
          </p:cNvSpPr>
          <p:nvPr>
            <p:ph type="body" idx="1"/>
          </p:nvPr>
        </p:nvSpPr>
        <p:spPr>
          <a:xfrm>
            <a:off x="502920" y="1818719"/>
            <a:ext cx="9052200" cy="51292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200" b="0" i="0" u="none" strike="noStrike" kern="1200" spc="0">
          <a:ln>
            <a:noFill/>
          </a:ln>
          <a:solidFill>
            <a:srgbClr val="143E66"/>
          </a:solidFill>
          <a:latin typeface="Goudy Old Style" pitchFamily="18"/>
          <a:ea typeface="Microsoft YaHei" pitchFamily="2"/>
          <a:cs typeface="Lucida Sans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248C9C"/>
          </a:solidFill>
          <a:latin typeface="Goudy Old Style" pitchFamily="18"/>
          <a:ea typeface="Microsoft YaHei" pitchFamily="2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692279" y="7203960"/>
            <a:ext cx="2261880" cy="4140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8B832E9-8EEC-460F-9D94-42EB161BF1D0}" type="datetime1">
              <a:rPr lang="it-IT"/>
              <a:pPr lvl="0"/>
              <a:t>27/11/2019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332160" y="7203960"/>
            <a:ext cx="3393720" cy="4140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7104240" y="7203960"/>
            <a:ext cx="2261880" cy="4140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CA05EE0-CAAE-4483-ABB4-C86D6D1500B6}" type="slidenum">
              <a:t>‹N›</a:t>
            </a:fld>
            <a:endParaRPr lang="it-IT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502920" y="1818719"/>
            <a:ext cx="9052200" cy="51292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lnSpc>
          <a:spcPct val="90000"/>
        </a:lnSpc>
        <a:tabLst/>
        <a:defRPr lang="en-US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Goudy Old Style" pitchFamily="18"/>
          <a:ea typeface="Microsoft YaHei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457200" y="717804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ttangolo 7"/>
          <p:cNvSpPr/>
          <p:nvPr/>
        </p:nvSpPr>
        <p:spPr>
          <a:xfrm>
            <a:off x="463680" y="20988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691559" y="413640"/>
            <a:ext cx="8674920" cy="1501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Fate clic per modificare il formato del testo del titoloFare clic per modificare lo stile del titolo dello schema</a:t>
            </a:r>
          </a:p>
        </p:txBody>
      </p:sp>
      <p:sp>
        <p:nvSpPr>
          <p:cNvPr id="5" name="Segnaposto data 2"/>
          <p:cNvSpPr txBox="1">
            <a:spLocks noGrp="1"/>
          </p:cNvSpPr>
          <p:nvPr>
            <p:ph type="dt" sz="half" idx="2"/>
          </p:nvPr>
        </p:nvSpPr>
        <p:spPr>
          <a:xfrm>
            <a:off x="691559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DF0B3F3-E2E5-42FC-AAA7-ED43FCE6FCB9}" type="datetime1">
              <a:rPr lang="it-IT"/>
              <a:pPr lvl="0"/>
              <a:t>27/11/2019</a:t>
            </a:fld>
            <a:endParaRPr lang="it-IT"/>
          </a:p>
        </p:txBody>
      </p:sp>
      <p:sp>
        <p:nvSpPr>
          <p:cNvPr id="6" name="Segnaposto piè di pagina 3"/>
          <p:cNvSpPr txBox="1">
            <a:spLocks noGrp="1"/>
          </p:cNvSpPr>
          <p:nvPr>
            <p:ph type="ftr" sz="quarter" idx="3"/>
          </p:nvPr>
        </p:nvSpPr>
        <p:spPr>
          <a:xfrm>
            <a:off x="3331800" y="7203960"/>
            <a:ext cx="339444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4"/>
          <p:cNvSpPr txBox="1">
            <a:spLocks noGrp="1"/>
          </p:cNvSpPr>
          <p:nvPr>
            <p:ph type="sldNum" sz="quarter" idx="4"/>
          </p:nvPr>
        </p:nvSpPr>
        <p:spPr>
          <a:xfrm>
            <a:off x="7103880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AE14F34-C1B7-40A0-8F70-4EDE506FD27B}" type="slidenum">
              <a:t>‹N›</a:t>
            </a:fld>
            <a:endParaRPr lang="it-IT"/>
          </a:p>
        </p:txBody>
      </p:sp>
      <p:sp>
        <p:nvSpPr>
          <p:cNvPr id="8" name="Segnaposto testo 7"/>
          <p:cNvSpPr txBox="1">
            <a:spLocks noGrp="1"/>
          </p:cNvSpPr>
          <p:nvPr>
            <p:ph type="body" idx="1"/>
          </p:nvPr>
        </p:nvSpPr>
        <p:spPr>
          <a:xfrm>
            <a:off x="502920" y="1818719"/>
            <a:ext cx="9052200" cy="51292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200" b="0" i="0" u="none" strike="noStrike" kern="1200" spc="0">
          <a:ln>
            <a:noFill/>
          </a:ln>
          <a:solidFill>
            <a:srgbClr val="143E66"/>
          </a:solidFill>
          <a:latin typeface="Goudy Old Style" pitchFamily="18"/>
          <a:ea typeface="Microsoft YaHei" pitchFamily="2"/>
          <a:cs typeface="Lucida Sans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248C9C"/>
          </a:solidFill>
          <a:latin typeface="Goudy Old Style" pitchFamily="18"/>
          <a:ea typeface="Microsoft YaHei" pitchFamily="2"/>
        </a:defRPr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457200" y="717804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ttangolo 7"/>
          <p:cNvSpPr/>
          <p:nvPr/>
        </p:nvSpPr>
        <p:spPr>
          <a:xfrm>
            <a:off x="463680" y="209880"/>
            <a:ext cx="9143640" cy="13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48C9C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691559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331800" y="7203960"/>
            <a:ext cx="339444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7103880" y="7203960"/>
            <a:ext cx="2262960" cy="413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980" b="0" i="0" u="none" strike="noStrike" kern="1200" spc="0">
                <a:solidFill>
                  <a:srgbClr val="000000"/>
                </a:solidFill>
                <a:latin typeface="Verdana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55B1843-401C-4353-8F39-A71699CE07CF}" type="slidenum">
              <a:t>‹N›</a:t>
            </a:fld>
            <a:endParaRPr lang="it-IT"/>
          </a:p>
        </p:txBody>
      </p:sp>
      <p:sp>
        <p:nvSpPr>
          <p:cNvPr id="7" name="Segnaposto titolo 6"/>
          <p:cNvSpPr txBox="1"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8" name="Segnaposto testo 7"/>
          <p:cNvSpPr txBox="1">
            <a:spLocks noGrp="1"/>
          </p:cNvSpPr>
          <p:nvPr>
            <p:ph type="body" idx="1"/>
          </p:nvPr>
        </p:nvSpPr>
        <p:spPr>
          <a:xfrm>
            <a:off x="502920" y="1818719"/>
            <a:ext cx="9052200" cy="51292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lnSpc>
          <a:spcPct val="90000"/>
        </a:lnSpc>
        <a:tabLst/>
        <a:defRPr lang="en-US" sz="1800" b="0" i="0" u="none" strike="noStrike" kern="1200" spc="0">
          <a:ln>
            <a:noFill/>
          </a:ln>
          <a:solidFill>
            <a:srgbClr val="000000"/>
          </a:solidFill>
          <a:latin typeface="Verdana" pitchFamily="18"/>
          <a:ea typeface="Microsoft YaHei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248C9C"/>
          </a:solidFill>
          <a:latin typeface="Goudy Old Style" pitchFamily="18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10" Type="http://schemas.openxmlformats.org/officeDocument/2006/relationships/image" Target="../media/image66.jpg"/><Relationship Id="rId4" Type="http://schemas.openxmlformats.org/officeDocument/2006/relationships/image" Target="../media/image61.png"/><Relationship Id="rId9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67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11" Type="http://schemas.openxmlformats.org/officeDocument/2006/relationships/image" Target="../media/image5.png"/><Relationship Id="rId5" Type="http://schemas.openxmlformats.org/officeDocument/2006/relationships/image" Target="../media/image69.jp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68.jpg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openxmlformats.org/officeDocument/2006/relationships/image" Target="../media/image38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YADES &#10;“QUARANTA RUGGENTI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1140480" y="3880800"/>
            <a:ext cx="7776720" cy="1613880"/>
          </a:xfrm>
        </p:spPr>
        <p:txBody>
          <a:bodyPr lIns="91440" tIns="45720" rIns="91440" bIns="4572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4000" b="1" dirty="0">
                <a:ea typeface="Microsoft YaHei" pitchFamily="2"/>
              </a:rPr>
              <a:t>HYADES </a:t>
            </a:r>
            <a:br>
              <a:rPr lang="en-US" sz="4000" b="1" dirty="0">
                <a:ea typeface="Microsoft YaHei" pitchFamily="2"/>
              </a:rPr>
            </a:br>
            <a:r>
              <a:rPr lang="en-US" sz="4000" b="1" dirty="0">
                <a:ea typeface="Microsoft YaHei" pitchFamily="2"/>
              </a:rPr>
              <a:t>“QUARANTA RUGGENTI”</a:t>
            </a:r>
          </a:p>
        </p:txBody>
      </p:sp>
      <p:sp>
        <p:nvSpPr>
          <p:cNvPr id="7" name="Straight Connector 35"/>
          <p:cNvSpPr/>
          <p:nvPr/>
        </p:nvSpPr>
        <p:spPr>
          <a:xfrm>
            <a:off x="4764960" y="5634000"/>
            <a:ext cx="528120" cy="0"/>
          </a:xfrm>
          <a:prstGeom prst="line">
            <a:avLst/>
          </a:prstGeom>
          <a:noFill/>
          <a:ln w="28440">
            <a:solidFill>
              <a:srgbClr val="EDEA04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CasellaDiTesto 4"/>
          <p:cNvSpPr/>
          <p:nvPr/>
        </p:nvSpPr>
        <p:spPr>
          <a:xfrm>
            <a:off x="4016160" y="5813280"/>
            <a:ext cx="2041819" cy="3063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400" b="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Roma </a:t>
            </a:r>
            <a:r>
              <a:rPr lang="it-IT" sz="1400" b="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– </a:t>
            </a:r>
            <a:r>
              <a:rPr lang="it-IT" sz="1400" b="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30 Novembre </a:t>
            </a:r>
            <a:r>
              <a:rPr lang="it-IT" sz="1400" b="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2019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63160" y="6702120"/>
            <a:ext cx="280800" cy="35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70065"/>
          <a:stretch>
            <a:fillRect/>
          </a:stretch>
        </p:blipFill>
        <p:spPr>
          <a:xfrm>
            <a:off x="1163160" y="6696000"/>
            <a:ext cx="280800" cy="9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30399" y="6788520"/>
            <a:ext cx="298440" cy="20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183000" y="6713640"/>
            <a:ext cx="335880" cy="3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75960" y="6735600"/>
            <a:ext cx="580320" cy="32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596080" y="6773760"/>
            <a:ext cx="338400" cy="23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486520" y="6649560"/>
            <a:ext cx="411840" cy="41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20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505960" y="6683040"/>
            <a:ext cx="382320" cy="38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magine 21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968360" y="6734879"/>
            <a:ext cx="382320" cy="32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20" y="1437928"/>
            <a:ext cx="3060000" cy="21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’imbarcazione:&#10;“Sound of Silence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912"/>
          <a:stretch>
            <a:fillRect/>
          </a:stretch>
        </p:blipFill>
        <p:spPr>
          <a:xfrm>
            <a:off x="0" y="0"/>
            <a:ext cx="10058040" cy="7769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10"/>
          <p:cNvSpPr txBox="1">
            <a:spLocks noGrp="1"/>
          </p:cNvSpPr>
          <p:nvPr>
            <p:ph type="title" idx="4294967295"/>
          </p:nvPr>
        </p:nvSpPr>
        <p:spPr>
          <a:xfrm>
            <a:off x="204664" y="69776"/>
            <a:ext cx="5268960" cy="1501920"/>
          </a:xfrm>
        </p:spPr>
        <p:txBody>
          <a:bodyPr lIns="91440" tIns="45720" rIns="91440" bIns="4572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L’imbarcazione</a:t>
            </a:r>
            <a:r>
              <a:rPr lang="en-US" sz="4800" b="1" dirty="0">
                <a:solidFill>
                  <a:schemeClr val="bg1"/>
                </a:solidFill>
              </a:rPr>
              <a:t>: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“Sound of Silence”</a:t>
            </a:r>
          </a:p>
        </p:txBody>
      </p:sp>
      <p:sp>
        <p:nvSpPr>
          <p:cNvPr id="4" name="CasellaDiTesto 2"/>
          <p:cNvSpPr/>
          <p:nvPr/>
        </p:nvSpPr>
        <p:spPr>
          <a:xfrm>
            <a:off x="60648" y="6106320"/>
            <a:ext cx="5893296" cy="9361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601"/>
              </a:spcAft>
              <a:buSzPct val="45000"/>
              <a:tabLst/>
              <a:defRPr sz="1800"/>
            </a:pPr>
            <a:r>
              <a:rPr lang="it-IT" sz="24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43’ Progetto di D. </a:t>
            </a:r>
            <a:r>
              <a:rPr lang="it-IT" sz="2400" b="0" i="0" u="none" strike="noStrike" kern="1200" spc="0" dirty="0" err="1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Peterson</a:t>
            </a:r>
            <a:r>
              <a:rPr lang="it-IT" sz="24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 del 1993 armato a </a:t>
            </a:r>
            <a:r>
              <a:rPr lang="it-IT" sz="2400" b="0" i="0" u="none" strike="noStrike" kern="1200" spc="0" dirty="0" smtClean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Cutter Lunghezza</a:t>
            </a:r>
            <a:r>
              <a:rPr lang="it-IT" sz="24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: 12.87 </a:t>
            </a:r>
            <a:r>
              <a:rPr lang="it-IT" sz="2400" b="0" i="0" u="none" strike="noStrike" kern="1200" spc="0" dirty="0" smtClean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m Larghezza</a:t>
            </a:r>
            <a:r>
              <a:rPr lang="it-IT" sz="24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: </a:t>
            </a:r>
            <a:r>
              <a:rPr lang="it-IT" sz="2400" b="0" i="0" u="none" strike="noStrike" kern="1200" spc="0" dirty="0" smtClean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4.12m</a:t>
            </a:r>
            <a:r>
              <a:rPr lang="it-IT" sz="24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Goudy Old Style" pitchFamily="18"/>
                <a:ea typeface="Microsoft YaHei" pitchFamily="2"/>
                <a:cs typeface="Lucida Sans" pitchFamily="2"/>
              </a:rPr>
              <a:t>.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601"/>
              </a:spcAft>
              <a:buNone/>
              <a:tabLst/>
              <a:defRPr sz="1800"/>
            </a:pPr>
            <a:endParaRPr lang="it-IT" sz="24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601"/>
              </a:spcAft>
              <a:buNone/>
              <a:tabLst/>
              <a:defRPr sz="1800"/>
            </a:pPr>
            <a:endParaRPr lang="it-IT" sz="24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0848" y="717848"/>
            <a:ext cx="633670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prstClr val="white"/>
                </a:solidFill>
                <a:latin typeface="Goudy Old Style" pitchFamily="18"/>
                <a:ea typeface="Microsoft YaHei" pitchFamily="2"/>
                <a:cs typeface="Lucida Sans" pitchFamily="2"/>
              </a:rPr>
              <a:t> </a:t>
            </a:r>
            <a:r>
              <a:rPr lang="it-IT" sz="4000" dirty="0" smtClean="0">
                <a:solidFill>
                  <a:schemeClr val="accent1"/>
                </a:solidFill>
                <a:latin typeface="Goudy Old Style" pitchFamily="18"/>
                <a:ea typeface="Microsoft YaHei" pitchFamily="2"/>
                <a:cs typeface="Lucida Sans" pitchFamily="2"/>
              </a:rPr>
              <a:t>Lo skipper  Mario Fabris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83" y="2734072"/>
            <a:ext cx="282257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52736" y="172596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Goudy Old Style" pitchFamily="18" charset="0"/>
              </a:rPr>
              <a:t>Vanta </a:t>
            </a:r>
            <a:r>
              <a:rPr lang="it-IT" sz="2800" dirty="0">
                <a:latin typeface="Goudy Old Style" pitchFamily="18" charset="0"/>
              </a:rPr>
              <a:t>numerose traversate nell’Oceano Pacifico, Indiano e Atlantico anche solo negli ultimi 10 anni..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08920" y="6350026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…..da </a:t>
            </a:r>
            <a:r>
              <a:rPr lang="it-IT" sz="2800" dirty="0"/>
              <a:t>tutti chiamato «lo zio</a:t>
            </a:r>
            <a:r>
              <a:rPr lang="it-IT" sz="2800" dirty="0" smtClean="0"/>
              <a:t>»…..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844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EVENTI SOCI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/>
          <p:nvPr/>
        </p:nvSpPr>
        <p:spPr>
          <a:xfrm>
            <a:off x="392400" y="0"/>
            <a:ext cx="9000720" cy="7772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2F85A7"/>
              </a:gs>
              <a:gs pos="100000">
                <a:srgbClr val="253848"/>
              </a:gs>
            </a:gsLst>
            <a:lin ang="4200000"/>
          </a:gra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58040" cy="77720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6"/>
          <p:cNvSpPr txBox="1">
            <a:spLocks noGrp="1"/>
          </p:cNvSpPr>
          <p:nvPr>
            <p:ph type="title" idx="4294967295"/>
          </p:nvPr>
        </p:nvSpPr>
        <p:spPr>
          <a:xfrm>
            <a:off x="2512440" y="2316240"/>
            <a:ext cx="5036400" cy="2301480"/>
          </a:xfrm>
        </p:spPr>
        <p:txBody>
          <a:bodyPr lIns="91440" tIns="45720" rIns="91440" bIns="4572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6000"/>
              <a:t>EVENTI SOCIALI</a:t>
            </a:r>
          </a:p>
        </p:txBody>
      </p:sp>
      <p:sp>
        <p:nvSpPr>
          <p:cNvPr id="5" name="Rettangolo 15"/>
          <p:cNvSpPr/>
          <p:nvPr/>
        </p:nvSpPr>
        <p:spPr>
          <a:xfrm>
            <a:off x="162360" y="191520"/>
            <a:ext cx="920520" cy="98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Rettangolo 17"/>
          <p:cNvSpPr/>
          <p:nvPr/>
        </p:nvSpPr>
        <p:spPr>
          <a:xfrm>
            <a:off x="130680" y="6597000"/>
            <a:ext cx="1071359" cy="98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Rettangolo 18"/>
          <p:cNvSpPr/>
          <p:nvPr/>
        </p:nvSpPr>
        <p:spPr>
          <a:xfrm>
            <a:off x="8637119" y="6301440"/>
            <a:ext cx="1148040" cy="1279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" name="Elemento grafico 11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674920" y="270360"/>
            <a:ext cx="914039" cy="91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Elemento grafico 1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88000" y="3111120"/>
            <a:ext cx="914039" cy="91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Elemento grafico 22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784720" y="3111120"/>
            <a:ext cx="914039" cy="9140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24"/>
          <p:cNvSpPr/>
          <p:nvPr/>
        </p:nvSpPr>
        <p:spPr>
          <a:xfrm>
            <a:off x="3281039" y="4850280"/>
            <a:ext cx="3496320" cy="821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In ogni tappa un evento ispirato al progetto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EVENTI SOCIALI: &#10;Bruno Conte Direttore Artist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21470" b="9087"/>
          <a:stretch>
            <a:fillRect/>
          </a:stretch>
        </p:blipFill>
        <p:spPr>
          <a:xfrm>
            <a:off x="0" y="0"/>
            <a:ext cx="10058040" cy="7772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9"/>
          <p:cNvSpPr/>
          <p:nvPr/>
        </p:nvSpPr>
        <p:spPr>
          <a:xfrm>
            <a:off x="0" y="-2160"/>
            <a:ext cx="4627080" cy="6618599"/>
          </a:xfrm>
          <a:custGeom>
            <a:avLst/>
            <a:gdLst>
              <a:gd name="f0" fmla="val 0"/>
              <a:gd name="f1" fmla="val 5609220"/>
              <a:gd name="f2" fmla="val 5840278"/>
              <a:gd name="f3" fmla="val 4637091"/>
              <a:gd name="f4" fmla="val 4822569"/>
              <a:gd name="f5" fmla="val 204077"/>
              <a:gd name="f6" fmla="val 5314007"/>
              <a:gd name="f7" fmla="val 799562"/>
              <a:gd name="f8" fmla="val 1562987"/>
              <a:gd name="f9" fmla="val 2395363"/>
              <a:gd name="f10" fmla="val 4297937"/>
              <a:gd name="f11" fmla="val 4066879"/>
              <a:gd name="f12" fmla="val 2164305"/>
              <a:gd name="f13" fmla="val 1450840"/>
              <a:gd name="f14" fmla="val 788032"/>
              <a:gd name="f15" fmla="val 5623387"/>
              <a:gd name="f16" fmla="val 238220"/>
              <a:gd name="f17" fmla="val 5251941"/>
              <a:gd name="f18" fmla="val 507380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5609220" h="5840278">
                <a:moveTo>
                  <a:pt x="f0" y="f0"/>
                </a:moveTo>
                <a:lnTo>
                  <a:pt x="f3" y="f0"/>
                </a:lnTo>
                <a:lnTo>
                  <a:pt x="f4" y="f5"/>
                </a:lnTo>
                <a:cubicBezTo>
                  <a:pt x="f6" y="f7"/>
                  <a:pt x="f1" y="f8"/>
                  <a:pt x="f1" y="f9"/>
                </a:cubicBezTo>
                <a:cubicBezTo>
                  <a:pt x="f1" y="f10"/>
                  <a:pt x="f11" y="f2"/>
                  <a:pt x="f12" y="f2"/>
                </a:cubicBezTo>
                <a:cubicBezTo>
                  <a:pt x="f13" y="f2"/>
                  <a:pt x="f14" y="f15"/>
                  <a:pt x="f16" y="f17"/>
                </a:cubicBezTo>
                <a:lnTo>
                  <a:pt x="f0" y="f1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Freeform: Shape 11"/>
          <p:cNvSpPr/>
          <p:nvPr/>
        </p:nvSpPr>
        <p:spPr>
          <a:xfrm>
            <a:off x="-1800" y="0"/>
            <a:ext cx="4489200" cy="6408720"/>
          </a:xfrm>
          <a:custGeom>
            <a:avLst/>
            <a:gdLst>
              <a:gd name="f0" fmla="val 0"/>
              <a:gd name="f1" fmla="val 5441859"/>
              <a:gd name="f2" fmla="val 5654940"/>
              <a:gd name="f3" fmla="val 4400492"/>
              <a:gd name="f4" fmla="val 4484767"/>
              <a:gd name="f5" fmla="val 76595"/>
              <a:gd name="f6" fmla="val 5076108"/>
              <a:gd name="f7" fmla="val 667936"/>
              <a:gd name="f8" fmla="val 1484866"/>
              <a:gd name="f9" fmla="val 2387221"/>
              <a:gd name="f10" fmla="val 4191932"/>
              <a:gd name="f11" fmla="val 3978851"/>
              <a:gd name="f12" fmla="val 2174140"/>
              <a:gd name="f13" fmla="val 1412778"/>
              <a:gd name="f14" fmla="val 712231"/>
              <a:gd name="f15" fmla="val 5394557"/>
              <a:gd name="f16" fmla="val 156693"/>
              <a:gd name="f17" fmla="val 4957981"/>
              <a:gd name="f18" fmla="val 482061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5441859" h="5654940">
                <a:moveTo>
                  <a:pt x="f0" y="f0"/>
                </a:moveTo>
                <a:lnTo>
                  <a:pt x="f3" y="f0"/>
                </a:lnTo>
                <a:lnTo>
                  <a:pt x="f4" y="f5"/>
                </a:lnTo>
                <a:cubicBezTo>
                  <a:pt x="f6" y="f7"/>
                  <a:pt x="f1" y="f8"/>
                  <a:pt x="f1" y="f9"/>
                </a:cubicBezTo>
                <a:cubicBezTo>
                  <a:pt x="f1" y="f10"/>
                  <a:pt x="f11" y="f2"/>
                  <a:pt x="f12" y="f2"/>
                </a:cubicBezTo>
                <a:cubicBezTo>
                  <a:pt x="f13" y="f2"/>
                  <a:pt x="f14" y="f15"/>
                  <a:pt x="f16" y="f17"/>
                </a:cubicBezTo>
                <a:lnTo>
                  <a:pt x="f0" y="f18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itolo 1"/>
          <p:cNvSpPr txBox="1">
            <a:spLocks noGrp="1"/>
          </p:cNvSpPr>
          <p:nvPr>
            <p:ph type="title" idx="4294967295"/>
          </p:nvPr>
        </p:nvSpPr>
        <p:spPr>
          <a:xfrm>
            <a:off x="317880" y="717480"/>
            <a:ext cx="3652200" cy="11822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b="1"/>
              <a:t>EVENTI SOCIALI: </a:t>
            </a:r>
            <a:br>
              <a:rPr lang="en-US" sz="2800" b="1"/>
            </a:br>
            <a:r>
              <a:rPr lang="en-US" sz="2800" b="1"/>
              <a:t>Bruno Conte Direttore Artistico</a:t>
            </a:r>
          </a:p>
        </p:txBody>
      </p:sp>
      <p:sp>
        <p:nvSpPr>
          <p:cNvPr id="6" name="Segnaposto contenuto 2"/>
          <p:cNvSpPr txBox="1">
            <a:spLocks noGrp="1"/>
          </p:cNvSpPr>
          <p:nvPr>
            <p:ph type="body" idx="4294967295"/>
          </p:nvPr>
        </p:nvSpPr>
        <p:spPr>
          <a:xfrm>
            <a:off x="429120" y="2010960"/>
            <a:ext cx="3351240" cy="3120840"/>
          </a:xfrm>
        </p:spPr>
        <p:txBody>
          <a:bodyPr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marL="0" lvl="0" indent="0">
              <a:spcBef>
                <a:spcPts val="1100"/>
              </a:spcBef>
              <a:buFont typeface="Arial" pitchFamily="32"/>
              <a:buChar char="•"/>
            </a:pPr>
            <a:r>
              <a:rPr lang="it-IT" sz="2000">
                <a:latin typeface="Goudy Old Style" pitchFamily="18"/>
              </a:rPr>
              <a:t>Bruno Conte, famoso interprete e autore musicale è stato designato come Direttore Artistico del progetto «Quaranta Ruggenti»</a:t>
            </a:r>
          </a:p>
          <a:p>
            <a:pPr marL="0" lvl="0" indent="0">
              <a:spcBef>
                <a:spcPts val="1100"/>
              </a:spcBef>
              <a:buNone/>
            </a:pPr>
            <a:endParaRPr lang="it-IT" sz="2000">
              <a:latin typeface="Goudy Old Style" pitchFamily="18"/>
            </a:endParaRPr>
          </a:p>
          <a:p>
            <a:pPr marL="0" lvl="0" indent="0" algn="ctr">
              <a:spcBef>
                <a:spcPts val="1100"/>
              </a:spcBef>
              <a:buNone/>
            </a:pPr>
            <a:r>
              <a:rPr lang="it-IT" sz="2000" b="1">
                <a:latin typeface="Goudy Old Style" pitchFamily="18"/>
              </a:rPr>
              <a:t>Ha ideato un esperimento musicale intitolato</a:t>
            </a:r>
          </a:p>
          <a:p>
            <a:pPr marL="0" lvl="0" indent="0" algn="ctr">
              <a:spcBef>
                <a:spcPts val="1100"/>
              </a:spcBef>
              <a:buNone/>
            </a:pPr>
            <a:r>
              <a:rPr lang="it-IT" sz="2000" b="1">
                <a:latin typeface="Goudy Old Style" pitchFamily="18"/>
              </a:rPr>
              <a:t>«Onda su Onda»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EVENTI SOCIALI:&#10;Salotti in musica &#10;«Onda su Onda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727" t="7485" r="46574"/>
          <a:stretch>
            <a:fillRect/>
          </a:stretch>
        </p:blipFill>
        <p:spPr>
          <a:xfrm>
            <a:off x="0" y="0"/>
            <a:ext cx="10058040" cy="7772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19"/>
          <p:cNvSpPr/>
          <p:nvPr/>
        </p:nvSpPr>
        <p:spPr>
          <a:xfrm>
            <a:off x="0" y="-2160"/>
            <a:ext cx="4627080" cy="6618599"/>
          </a:xfrm>
          <a:custGeom>
            <a:avLst/>
            <a:gdLst>
              <a:gd name="f0" fmla="val 0"/>
              <a:gd name="f1" fmla="val 5609220"/>
              <a:gd name="f2" fmla="val 5840278"/>
              <a:gd name="f3" fmla="val 4637091"/>
              <a:gd name="f4" fmla="val 4822569"/>
              <a:gd name="f5" fmla="val 204077"/>
              <a:gd name="f6" fmla="val 5314007"/>
              <a:gd name="f7" fmla="val 799562"/>
              <a:gd name="f8" fmla="val 1562987"/>
              <a:gd name="f9" fmla="val 2395363"/>
              <a:gd name="f10" fmla="val 4297937"/>
              <a:gd name="f11" fmla="val 4066879"/>
              <a:gd name="f12" fmla="val 2164305"/>
              <a:gd name="f13" fmla="val 1450840"/>
              <a:gd name="f14" fmla="val 788032"/>
              <a:gd name="f15" fmla="val 5623387"/>
              <a:gd name="f16" fmla="val 238220"/>
              <a:gd name="f17" fmla="val 5251941"/>
              <a:gd name="f18" fmla="val 507380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5609220" h="5840278">
                <a:moveTo>
                  <a:pt x="f0" y="f0"/>
                </a:moveTo>
                <a:lnTo>
                  <a:pt x="f3" y="f0"/>
                </a:lnTo>
                <a:lnTo>
                  <a:pt x="f4" y="f5"/>
                </a:lnTo>
                <a:cubicBezTo>
                  <a:pt x="f6" y="f7"/>
                  <a:pt x="f1" y="f8"/>
                  <a:pt x="f1" y="f9"/>
                </a:cubicBezTo>
                <a:cubicBezTo>
                  <a:pt x="f1" y="f10"/>
                  <a:pt x="f11" y="f2"/>
                  <a:pt x="f12" y="f2"/>
                </a:cubicBezTo>
                <a:cubicBezTo>
                  <a:pt x="f13" y="f2"/>
                  <a:pt x="f14" y="f15"/>
                  <a:pt x="f16" y="f17"/>
                </a:cubicBezTo>
                <a:lnTo>
                  <a:pt x="f0" y="f1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Freeform: Shape 21"/>
          <p:cNvSpPr/>
          <p:nvPr/>
        </p:nvSpPr>
        <p:spPr>
          <a:xfrm>
            <a:off x="-1800" y="0"/>
            <a:ext cx="4489200" cy="6408720"/>
          </a:xfrm>
          <a:custGeom>
            <a:avLst/>
            <a:gdLst>
              <a:gd name="f0" fmla="val 0"/>
              <a:gd name="f1" fmla="val 5441859"/>
              <a:gd name="f2" fmla="val 5654940"/>
              <a:gd name="f3" fmla="val 4400492"/>
              <a:gd name="f4" fmla="val 4484767"/>
              <a:gd name="f5" fmla="val 76595"/>
              <a:gd name="f6" fmla="val 5076108"/>
              <a:gd name="f7" fmla="val 667936"/>
              <a:gd name="f8" fmla="val 1484866"/>
              <a:gd name="f9" fmla="val 2387221"/>
              <a:gd name="f10" fmla="val 4191932"/>
              <a:gd name="f11" fmla="val 3978851"/>
              <a:gd name="f12" fmla="val 2174140"/>
              <a:gd name="f13" fmla="val 1412778"/>
              <a:gd name="f14" fmla="val 712231"/>
              <a:gd name="f15" fmla="val 5394557"/>
              <a:gd name="f16" fmla="val 156693"/>
              <a:gd name="f17" fmla="val 4957981"/>
              <a:gd name="f18" fmla="val 482061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5441859" h="5654940">
                <a:moveTo>
                  <a:pt x="f0" y="f0"/>
                </a:moveTo>
                <a:lnTo>
                  <a:pt x="f3" y="f0"/>
                </a:lnTo>
                <a:lnTo>
                  <a:pt x="f4" y="f5"/>
                </a:lnTo>
                <a:cubicBezTo>
                  <a:pt x="f6" y="f7"/>
                  <a:pt x="f1" y="f8"/>
                  <a:pt x="f1" y="f9"/>
                </a:cubicBezTo>
                <a:cubicBezTo>
                  <a:pt x="f1" y="f10"/>
                  <a:pt x="f11" y="f2"/>
                  <a:pt x="f12" y="f2"/>
                </a:cubicBezTo>
                <a:cubicBezTo>
                  <a:pt x="f13" y="f2"/>
                  <a:pt x="f14" y="f15"/>
                  <a:pt x="f16" y="f17"/>
                </a:cubicBezTo>
                <a:lnTo>
                  <a:pt x="f0" y="f18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itolo 1"/>
          <p:cNvSpPr txBox="1">
            <a:spLocks noGrp="1"/>
          </p:cNvSpPr>
          <p:nvPr>
            <p:ph type="title" idx="4294967295"/>
          </p:nvPr>
        </p:nvSpPr>
        <p:spPr>
          <a:xfrm>
            <a:off x="618840" y="717480"/>
            <a:ext cx="3351240" cy="11822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500" b="1"/>
              <a:t>EVENTI SOCIALI:</a:t>
            </a:r>
            <a:br>
              <a:rPr lang="en-US" sz="2500" b="1"/>
            </a:br>
            <a:r>
              <a:rPr lang="en-US" sz="2500" b="1"/>
              <a:t>Salotti in musica </a:t>
            </a:r>
            <a:br>
              <a:rPr lang="en-US" sz="2500" b="1"/>
            </a:br>
            <a:r>
              <a:rPr lang="en-US" sz="2500" b="1"/>
              <a:t>«Onda su Onda»</a:t>
            </a:r>
          </a:p>
        </p:txBody>
      </p:sp>
      <p:sp>
        <p:nvSpPr>
          <p:cNvPr id="6" name="Segnaposto contenuto 2"/>
          <p:cNvSpPr txBox="1">
            <a:spLocks noGrp="1"/>
          </p:cNvSpPr>
          <p:nvPr>
            <p:ph type="body" idx="4294967295"/>
          </p:nvPr>
        </p:nvSpPr>
        <p:spPr>
          <a:xfrm>
            <a:off x="429120" y="2010960"/>
            <a:ext cx="3351240" cy="3120840"/>
          </a:xfrm>
        </p:spPr>
        <p:txBody>
          <a:bodyPr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marL="0" lvl="0" indent="0">
              <a:spcBef>
                <a:spcPts val="1100"/>
              </a:spcBef>
              <a:buNone/>
            </a:pPr>
            <a:r>
              <a:rPr lang="it-IT" sz="2000" dirty="0">
                <a:latin typeface="Goudy Old Style" pitchFamily="18"/>
              </a:rPr>
              <a:t>Concerti/recital</a:t>
            </a:r>
          </a:p>
          <a:p>
            <a:pPr marL="0" lvl="0" indent="0">
              <a:spcBef>
                <a:spcPts val="1100"/>
              </a:spcBef>
              <a:buNone/>
            </a:pPr>
            <a:r>
              <a:rPr lang="it-IT" sz="2000" dirty="0">
                <a:latin typeface="Goudy Old Style" pitchFamily="18"/>
              </a:rPr>
              <a:t>Brani dedicati ed ispirati al mare.</a:t>
            </a:r>
          </a:p>
          <a:p>
            <a:pPr marL="0" lvl="0" indent="0" algn="just">
              <a:spcBef>
                <a:spcPts val="1100"/>
              </a:spcBef>
              <a:buNone/>
            </a:pPr>
            <a:r>
              <a:rPr lang="it-IT" sz="2000" dirty="0">
                <a:latin typeface="Goudy Old Style" pitchFamily="18"/>
              </a:rPr>
              <a:t>Ospiti: giornalisti, scrittori e velisti</a:t>
            </a:r>
          </a:p>
          <a:p>
            <a:pPr marL="0" lvl="0" indent="0" algn="just">
              <a:spcBef>
                <a:spcPts val="1100"/>
              </a:spcBef>
              <a:buNone/>
            </a:pPr>
            <a:r>
              <a:rPr lang="it-IT" sz="2000" dirty="0">
                <a:latin typeface="Goudy Old Style" pitchFamily="18"/>
              </a:rPr>
              <a:t>Dibattiti, riflessioni ed approfondimenti su temi quali </a:t>
            </a:r>
            <a:r>
              <a:rPr lang="it-IT" sz="2000" b="1" dirty="0">
                <a:latin typeface="Goudy Old Style" pitchFamily="18"/>
              </a:rPr>
              <a:t>la sicurezza in mare ed il rispetto ambientale come bene nazionale</a:t>
            </a:r>
            <a:r>
              <a:rPr lang="it-IT" sz="2000" dirty="0">
                <a:latin typeface="Goudy Old Style" pitchFamily="18"/>
              </a:rPr>
              <a:t>.</a:t>
            </a:r>
          </a:p>
          <a:p>
            <a:pPr marL="0" lvl="0" indent="0">
              <a:spcBef>
                <a:spcPts val="1100"/>
              </a:spcBef>
              <a:buNone/>
            </a:pPr>
            <a:endParaRPr lang="it-IT" sz="2000" dirty="0">
              <a:latin typeface="Goudy Old Style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EVENTI SOCIALI: Regate e Veleggi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7024"/>
          <a:stretch>
            <a:fillRect/>
          </a:stretch>
        </p:blipFill>
        <p:spPr>
          <a:xfrm>
            <a:off x="0" y="0"/>
            <a:ext cx="10058040" cy="7772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5"/>
          <p:cNvSpPr/>
          <p:nvPr/>
        </p:nvSpPr>
        <p:spPr>
          <a:xfrm flipH="1">
            <a:off x="0" y="1131120"/>
            <a:ext cx="4963679" cy="6640920"/>
          </a:xfrm>
          <a:custGeom>
            <a:avLst/>
            <a:gdLst>
              <a:gd name="f0" fmla="val 0"/>
              <a:gd name="f1" fmla="val 1333"/>
              <a:gd name="f2" fmla="val 1298"/>
              <a:gd name="f3" fmla="val 1031"/>
              <a:gd name="f4" fmla="val 380"/>
              <a:gd name="f5" fmla="val 1215"/>
              <a:gd name="f6" fmla="val 154"/>
              <a:gd name="f7" fmla="val 979"/>
              <a:gd name="f8" fmla="val 706"/>
              <a:gd name="f9" fmla="val 317"/>
              <a:gd name="f10" fmla="val 316"/>
              <a:gd name="f11" fmla="val 954"/>
              <a:gd name="f12" fmla="val 129"/>
              <a:gd name="f13" fmla="val 1172"/>
              <a:gd name="f14" fmla="val 323"/>
              <a:gd name="f15" fmla="val 1090"/>
              <a:gd name="f16" fmla="val 1193"/>
              <a:gd name="f17" fmla="val 1232"/>
              <a:gd name="f18" fmla="val 1276"/>
              <a:gd name="f19" fmla="val 114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333" h="1298">
                <a:moveTo>
                  <a:pt x="f1" y="f3"/>
                </a:moveTo>
                <a:cubicBezTo>
                  <a:pt x="f1" y="f4"/>
                  <a:pt x="f1" y="f4"/>
                  <a:pt x="f1" y="f4"/>
                </a:cubicBezTo>
                <a:cubicBezTo>
                  <a:pt x="f5" y="f6"/>
                  <a:pt x="f7" y="f0"/>
                  <a:pt x="f8" y="f0"/>
                </a:cubicBezTo>
                <a:cubicBezTo>
                  <a:pt x="f9" y="f0"/>
                  <a:pt x="f0" y="f10"/>
                  <a:pt x="f0" y="f8"/>
                </a:cubicBezTo>
                <a:cubicBezTo>
                  <a:pt x="f0" y="f11"/>
                  <a:pt x="f12" y="f13"/>
                  <a:pt x="f14" y="f2"/>
                </a:cubicBezTo>
                <a:cubicBezTo>
                  <a:pt x="f15" y="f2"/>
                  <a:pt x="f15" y="f2"/>
                  <a:pt x="f15" y="f2"/>
                </a:cubicBezTo>
                <a:cubicBezTo>
                  <a:pt x="f16" y="f17"/>
                  <a:pt x="f18" y="f19"/>
                  <a:pt x="f1" y="f3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idx="4294967295"/>
          </p:nvPr>
        </p:nvSpPr>
        <p:spPr>
          <a:xfrm>
            <a:off x="585360" y="2169000"/>
            <a:ext cx="3467879" cy="1521360"/>
          </a:xfrm>
        </p:spPr>
        <p:txBody>
          <a:bodyPr lIns="91440" tIns="45720" rIns="91440" bIns="4572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500" b="1"/>
              <a:t>EVENTI SOCIALI: Regate e Veleggiate</a:t>
            </a:r>
          </a:p>
        </p:txBody>
      </p:sp>
      <p:sp>
        <p:nvSpPr>
          <p:cNvPr id="5" name="Straight Connector 13"/>
          <p:cNvSpPr/>
          <p:nvPr/>
        </p:nvSpPr>
        <p:spPr>
          <a:xfrm>
            <a:off x="1886760" y="3781800"/>
            <a:ext cx="771480" cy="0"/>
          </a:xfrm>
          <a:prstGeom prst="line">
            <a:avLst/>
          </a:prstGeom>
          <a:noFill/>
          <a:ln w="25560">
            <a:solidFill>
              <a:srgbClr val="262626"/>
            </a:solidFill>
            <a:prstDash val="solid"/>
            <a:bevel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Content Placeholder 8"/>
          <p:cNvSpPr txBox="1">
            <a:spLocks noGrp="1"/>
          </p:cNvSpPr>
          <p:nvPr>
            <p:ph type="body" idx="4294967295"/>
          </p:nvPr>
        </p:nvSpPr>
        <p:spPr>
          <a:xfrm>
            <a:off x="443159" y="4728960"/>
            <a:ext cx="4077360" cy="2346840"/>
          </a:xfrm>
        </p:spPr>
        <p:txBody>
          <a:bodyPr anchor="ctr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marL="0" lvl="0" indent="0" algn="just">
              <a:spcBef>
                <a:spcPts val="1100"/>
              </a:spcBef>
              <a:buNone/>
            </a:pPr>
            <a:r>
              <a:rPr lang="it-IT" sz="2000" b="1" dirty="0">
                <a:latin typeface="Goudy Old Style" pitchFamily="18"/>
              </a:rPr>
              <a:t>Nei circoli Nautici e Yacht Club </a:t>
            </a:r>
            <a:r>
              <a:rPr lang="it-IT" sz="2000" dirty="0">
                <a:latin typeface="Goudy Old Style" pitchFamily="18"/>
              </a:rPr>
              <a:t>sono state organizzate delle </a:t>
            </a:r>
            <a:r>
              <a:rPr lang="it-IT" sz="2000" b="1" dirty="0">
                <a:latin typeface="Goudy Old Style" pitchFamily="18"/>
              </a:rPr>
              <a:t>regate e veleggiate di club</a:t>
            </a:r>
          </a:p>
          <a:p>
            <a:pPr marL="0" lvl="0" indent="0" algn="just">
              <a:spcBef>
                <a:spcPts val="1100"/>
              </a:spcBef>
              <a:buNone/>
            </a:pPr>
            <a:r>
              <a:rPr lang="it-IT" sz="2000" b="1" dirty="0">
                <a:latin typeface="Goudy Old Style" pitchFamily="18"/>
              </a:rPr>
              <a:t>Sono già in programma – fra gli altri  </a:t>
            </a:r>
            <a:r>
              <a:rPr lang="it-IT" sz="2000" dirty="0">
                <a:latin typeface="Goudy Old Style" pitchFamily="18"/>
              </a:rPr>
              <a:t>l’8° edizione della </a:t>
            </a:r>
            <a:r>
              <a:rPr lang="it-IT" sz="2000" b="1" i="1" dirty="0">
                <a:latin typeface="Goudy Old Style" pitchFamily="18"/>
              </a:rPr>
              <a:t>Pink </a:t>
            </a:r>
            <a:r>
              <a:rPr lang="it-IT" sz="2000" b="1" i="1" dirty="0" err="1">
                <a:latin typeface="Goudy Old Style" pitchFamily="18"/>
              </a:rPr>
              <a:t>Sailing</a:t>
            </a:r>
            <a:r>
              <a:rPr lang="it-IT" sz="2000" b="1" i="1" dirty="0">
                <a:latin typeface="Goudy Old Style" pitchFamily="18"/>
              </a:rPr>
              <a:t>, </a:t>
            </a:r>
            <a:r>
              <a:rPr lang="it-IT" sz="2000" b="1" dirty="0">
                <a:latin typeface="Goudy Old Style" pitchFamily="18"/>
              </a:rPr>
              <a:t>tutta al femminile </a:t>
            </a:r>
            <a:r>
              <a:rPr lang="it-IT" sz="2000" dirty="0">
                <a:latin typeface="Goudy Old Style" pitchFamily="18"/>
              </a:rPr>
              <a:t>presso lo Yacht Club Punta Ala ed una veleggiata Ravenna - Cesenatico - Ravenna che partirà dallo Yacht Club Ravenna.</a:t>
            </a:r>
          </a:p>
          <a:p>
            <a:pPr marL="0" lvl="0" indent="0">
              <a:spcBef>
                <a:spcPts val="1100"/>
              </a:spcBef>
              <a:buNone/>
            </a:pPr>
            <a:endParaRPr lang="it-IT" sz="2000" b="1" dirty="0">
              <a:latin typeface="Goudy Old Style" pitchFamily="18"/>
            </a:endParaRPr>
          </a:p>
          <a:p>
            <a:pPr marL="0" lvl="0" indent="0">
              <a:spcBef>
                <a:spcPts val="1100"/>
              </a:spcBef>
              <a:buNone/>
            </a:pPr>
            <a:endParaRPr lang="it-IT" sz="2000" dirty="0">
              <a:latin typeface="Goudy Old Style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EVENTI SOCIALI: Conferenze scientifico didattich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941"/>
          <a:stretch>
            <a:fillRect/>
          </a:stretch>
        </p:blipFill>
        <p:spPr>
          <a:xfrm>
            <a:off x="0" y="0"/>
            <a:ext cx="10058040" cy="7772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5"/>
          <p:cNvSpPr/>
          <p:nvPr/>
        </p:nvSpPr>
        <p:spPr>
          <a:xfrm flipH="1">
            <a:off x="0" y="1131120"/>
            <a:ext cx="4963679" cy="6640920"/>
          </a:xfrm>
          <a:custGeom>
            <a:avLst/>
            <a:gdLst>
              <a:gd name="f0" fmla="val 0"/>
              <a:gd name="f1" fmla="val 1333"/>
              <a:gd name="f2" fmla="val 1298"/>
              <a:gd name="f3" fmla="val 1031"/>
              <a:gd name="f4" fmla="val 380"/>
              <a:gd name="f5" fmla="val 1215"/>
              <a:gd name="f6" fmla="val 154"/>
              <a:gd name="f7" fmla="val 979"/>
              <a:gd name="f8" fmla="val 706"/>
              <a:gd name="f9" fmla="val 317"/>
              <a:gd name="f10" fmla="val 316"/>
              <a:gd name="f11" fmla="val 954"/>
              <a:gd name="f12" fmla="val 129"/>
              <a:gd name="f13" fmla="val 1172"/>
              <a:gd name="f14" fmla="val 323"/>
              <a:gd name="f15" fmla="val 1090"/>
              <a:gd name="f16" fmla="val 1193"/>
              <a:gd name="f17" fmla="val 1232"/>
              <a:gd name="f18" fmla="val 1276"/>
              <a:gd name="f19" fmla="val 114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333" h="1298">
                <a:moveTo>
                  <a:pt x="f1" y="f3"/>
                </a:moveTo>
                <a:cubicBezTo>
                  <a:pt x="f1" y="f4"/>
                  <a:pt x="f1" y="f4"/>
                  <a:pt x="f1" y="f4"/>
                </a:cubicBezTo>
                <a:cubicBezTo>
                  <a:pt x="f5" y="f6"/>
                  <a:pt x="f7" y="f0"/>
                  <a:pt x="f8" y="f0"/>
                </a:cubicBezTo>
                <a:cubicBezTo>
                  <a:pt x="f9" y="f0"/>
                  <a:pt x="f0" y="f10"/>
                  <a:pt x="f0" y="f8"/>
                </a:cubicBezTo>
                <a:cubicBezTo>
                  <a:pt x="f0" y="f11"/>
                  <a:pt x="f12" y="f13"/>
                  <a:pt x="f14" y="f2"/>
                </a:cubicBezTo>
                <a:cubicBezTo>
                  <a:pt x="f15" y="f2"/>
                  <a:pt x="f15" y="f2"/>
                  <a:pt x="f15" y="f2"/>
                </a:cubicBezTo>
                <a:cubicBezTo>
                  <a:pt x="f16" y="f17"/>
                  <a:pt x="f18" y="f19"/>
                  <a:pt x="f1" y="f3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idx="4294967295"/>
          </p:nvPr>
        </p:nvSpPr>
        <p:spPr>
          <a:xfrm>
            <a:off x="538560" y="1923119"/>
            <a:ext cx="3467879" cy="15213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500" b="1" dirty="0"/>
              <a:t>EVENTI SOCIALI: </a:t>
            </a:r>
            <a:r>
              <a:rPr lang="en-US" sz="2500" b="1" dirty="0" err="1"/>
              <a:t>Conferenze</a:t>
            </a:r>
            <a:r>
              <a:rPr lang="en-US" sz="2500" b="1" dirty="0"/>
              <a:t> </a:t>
            </a:r>
            <a:r>
              <a:rPr lang="en-US" sz="2500" b="1" dirty="0" err="1"/>
              <a:t>scientifico</a:t>
            </a:r>
            <a:r>
              <a:rPr lang="en-US" sz="2500" b="1" dirty="0"/>
              <a:t> </a:t>
            </a:r>
            <a:r>
              <a:rPr lang="en-US" sz="2500" b="1" dirty="0" err="1"/>
              <a:t>didattiche</a:t>
            </a:r>
            <a:endParaRPr lang="en-US" sz="2500" b="1" dirty="0"/>
          </a:p>
        </p:txBody>
      </p:sp>
      <p:sp>
        <p:nvSpPr>
          <p:cNvPr id="6" name="Segnaposto contenuto 2"/>
          <p:cNvSpPr txBox="1">
            <a:spLocks noGrp="1"/>
          </p:cNvSpPr>
          <p:nvPr>
            <p:ph type="body" idx="4294967295"/>
          </p:nvPr>
        </p:nvSpPr>
        <p:spPr>
          <a:xfrm>
            <a:off x="492696" y="3382144"/>
            <a:ext cx="3789000" cy="3762720"/>
          </a:xfrm>
        </p:spPr>
        <p:txBody>
          <a:bodyPr anchor="ctr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marL="0" lvl="0" indent="0" algn="just">
              <a:spcBef>
                <a:spcPts val="1100"/>
              </a:spcBef>
              <a:buFont typeface="Arial" pitchFamily="32"/>
              <a:buChar char="•"/>
            </a:pPr>
            <a:r>
              <a:rPr lang="it-IT" sz="2000" dirty="0">
                <a:latin typeface="Goudy Old Style" pitchFamily="18"/>
              </a:rPr>
              <a:t>In </a:t>
            </a:r>
            <a:r>
              <a:rPr lang="it-IT" sz="2000" dirty="0" smtClean="0">
                <a:latin typeface="Goudy Old Style" pitchFamily="18"/>
              </a:rPr>
              <a:t>collaborazione </a:t>
            </a:r>
            <a:r>
              <a:rPr lang="it-IT" sz="2000" dirty="0">
                <a:latin typeface="Goudy Old Style" pitchFamily="18"/>
              </a:rPr>
              <a:t>con i ricercatori dell’istituto </a:t>
            </a:r>
            <a:r>
              <a:rPr lang="it-IT" sz="2000" i="1" dirty="0">
                <a:latin typeface="Goudy Old Style" pitchFamily="18"/>
              </a:rPr>
              <a:t>Tethys </a:t>
            </a:r>
            <a:r>
              <a:rPr lang="it-IT" sz="2000" dirty="0">
                <a:latin typeface="Goudy Old Style" pitchFamily="18"/>
              </a:rPr>
              <a:t>ed oceanografi dell’</a:t>
            </a:r>
            <a:r>
              <a:rPr lang="it-IT" sz="2000" i="1" dirty="0">
                <a:latin typeface="Goudy Old Style" pitchFamily="18"/>
              </a:rPr>
              <a:t>Istituto  Idrografico della Marina Militare</a:t>
            </a:r>
          </a:p>
          <a:p>
            <a:pPr marL="0" lvl="0" indent="0" algn="just">
              <a:spcBef>
                <a:spcPts val="1100"/>
              </a:spcBef>
              <a:buFont typeface="Arial" pitchFamily="32"/>
              <a:buChar char="•"/>
            </a:pPr>
            <a:r>
              <a:rPr lang="it-IT" sz="2000" dirty="0">
                <a:latin typeface="Goudy Old Style" pitchFamily="18"/>
              </a:rPr>
              <a:t>Sui temi legati allo studio e presa di coscienza dell’ambiente marino e della salvaguardia dei suoi abitanti.</a:t>
            </a:r>
          </a:p>
          <a:p>
            <a:pPr marL="0" lvl="0" indent="0" algn="just">
              <a:spcBef>
                <a:spcPts val="1100"/>
              </a:spcBef>
              <a:buFont typeface="Arial" pitchFamily="32"/>
              <a:buChar char="•"/>
            </a:pPr>
            <a:r>
              <a:rPr lang="it-IT" sz="2000" dirty="0">
                <a:latin typeface="Goudy Old Style" pitchFamily="18"/>
              </a:rPr>
              <a:t>Sull’educazione alle  buone norme comportamentali per il </a:t>
            </a:r>
            <a:r>
              <a:rPr lang="it-IT" sz="2000" b="1" dirty="0">
                <a:latin typeface="Goudy Old Style" pitchFamily="18"/>
              </a:rPr>
              <a:t>rispetto dell’ecosistema marino e la sua biodiversità.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LLABORAZIO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/>
          <p:cNvSpPr txBox="1">
            <a:spLocks noGrp="1"/>
          </p:cNvSpPr>
          <p:nvPr>
            <p:ph type="title" idx="4294967295"/>
          </p:nvPr>
        </p:nvSpPr>
        <p:spPr>
          <a:xfrm>
            <a:off x="396720" y="129960"/>
            <a:ext cx="8674920" cy="15019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/>
              <a:t>COLLABORAZIONE</a:t>
            </a:r>
          </a:p>
        </p:txBody>
      </p:sp>
      <p:pic>
        <p:nvPicPr>
          <p:cNvPr id="3" name="Immagin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393199"/>
            <a:ext cx="10058040" cy="382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081" t="10809" r="80781" b="79366"/>
          <a:stretch>
            <a:fillRect/>
          </a:stretch>
        </p:blipFill>
        <p:spPr>
          <a:xfrm>
            <a:off x="2683080" y="4611600"/>
            <a:ext cx="4691520" cy="2287080"/>
          </a:xfrm>
          <a:prstGeom prst="rect">
            <a:avLst/>
          </a:prstGeom>
          <a:noFill/>
          <a:ln w="57240">
            <a:solidFill>
              <a:srgbClr val="248C9C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32800" y="114480"/>
            <a:ext cx="5392080" cy="754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3640" y="401040"/>
            <a:ext cx="791640" cy="74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435160" y="503999"/>
            <a:ext cx="946800" cy="63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566640"/>
            <a:ext cx="10058040" cy="712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623160" y="163440"/>
            <a:ext cx="316440" cy="29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YADES: &#10;CHI SIA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6526"/>
          <a:stretch>
            <a:fillRect/>
          </a:stretch>
        </p:blipFill>
        <p:spPr>
          <a:xfrm>
            <a:off x="0" y="0"/>
            <a:ext cx="10058040" cy="528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58040" cy="77720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28"/>
          <p:cNvSpPr/>
          <p:nvPr/>
        </p:nvSpPr>
        <p:spPr>
          <a:xfrm>
            <a:off x="1201320" y="4973400"/>
            <a:ext cx="679680" cy="7963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itolo 3"/>
          <p:cNvSpPr txBox="1">
            <a:spLocks noGrp="1"/>
          </p:cNvSpPr>
          <p:nvPr>
            <p:ph type="title" idx="4294967295"/>
          </p:nvPr>
        </p:nvSpPr>
        <p:spPr>
          <a:xfrm>
            <a:off x="74160" y="5312520"/>
            <a:ext cx="4142520" cy="17107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900" b="1" dirty="0"/>
              <a:t>HYADES: </a:t>
            </a:r>
            <a:r>
              <a:rPr lang="en-US" sz="3900" b="1" dirty="0" smtClean="0"/>
              <a:t/>
            </a:r>
            <a:br>
              <a:rPr lang="en-US" sz="3900" b="1" dirty="0" smtClean="0"/>
            </a:br>
            <a:r>
              <a:rPr lang="en-US" sz="3900" b="1" dirty="0" smtClean="0"/>
              <a:t>COME ERAVAMO</a:t>
            </a:r>
            <a:endParaRPr lang="en-US" sz="3900" b="1" dirty="0"/>
          </a:p>
        </p:txBody>
      </p:sp>
      <p:sp>
        <p:nvSpPr>
          <p:cNvPr id="6" name="Segnaposto contenuto 13"/>
          <p:cNvSpPr txBox="1">
            <a:spLocks noGrp="1"/>
          </p:cNvSpPr>
          <p:nvPr>
            <p:ph type="body" idx="4294967295"/>
          </p:nvPr>
        </p:nvSpPr>
        <p:spPr>
          <a:xfrm>
            <a:off x="4237112" y="5527080"/>
            <a:ext cx="3586768" cy="1455464"/>
          </a:xfrm>
        </p:spPr>
        <p:txBody>
          <a:bodyPr anchor="ctr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marL="0" lvl="0" indent="0" algn="ctr">
              <a:spcBef>
                <a:spcPts val="1100"/>
              </a:spcBef>
              <a:buNone/>
            </a:pPr>
            <a:r>
              <a:rPr lang="it-IT" sz="2000" dirty="0">
                <a:latin typeface="Goudy Old Style" pitchFamily="18"/>
              </a:rPr>
              <a:t>Ex allievi del corso </a:t>
            </a:r>
            <a:r>
              <a:rPr lang="it-IT" sz="2000" dirty="0" err="1">
                <a:latin typeface="Goudy Old Style" pitchFamily="18"/>
              </a:rPr>
              <a:t>Hyades</a:t>
            </a:r>
            <a:r>
              <a:rPr lang="it-IT" sz="2000" dirty="0">
                <a:latin typeface="Goudy Old Style" pitchFamily="18"/>
              </a:rPr>
              <a:t> (anno 1980-1983) della Scuola Navale Francesco </a:t>
            </a:r>
            <a:r>
              <a:rPr lang="it-IT" sz="2000" dirty="0" err="1">
                <a:latin typeface="Goudy Old Style" pitchFamily="18"/>
              </a:rPr>
              <a:t>Morosini</a:t>
            </a:r>
            <a:r>
              <a:rPr lang="it-IT" sz="2000" dirty="0">
                <a:latin typeface="Goudy Old Style" pitchFamily="18"/>
              </a:rPr>
              <a:t> di Venezia</a:t>
            </a:r>
            <a:r>
              <a:rPr lang="it-IT" sz="2000" dirty="0" smtClean="0">
                <a:latin typeface="Goudy Old Style" pitchFamily="18"/>
              </a:rPr>
              <a:t>.</a:t>
            </a:r>
            <a:endParaRPr lang="it-IT" sz="2000" dirty="0">
              <a:latin typeface="Goudy Old Style" pitchFamily="18"/>
            </a:endParaRPr>
          </a:p>
        </p:txBody>
      </p:sp>
      <p:pic>
        <p:nvPicPr>
          <p:cNvPr id="7" name="Immagine 2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040960" y="5465160"/>
            <a:ext cx="1977840" cy="140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03720"/>
            <a:ext cx="10058040" cy="708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623160" y="163440"/>
            <a:ext cx="316440" cy="29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852120"/>
            <a:ext cx="10058040" cy="683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464760" y="262800"/>
            <a:ext cx="316440" cy="29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757440"/>
            <a:ext cx="10058040" cy="693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543960" y="262800"/>
            <a:ext cx="316440" cy="29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TROC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356040" y="397800"/>
            <a:ext cx="8675280" cy="65376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 dirty="0">
                <a:ea typeface="Microsoft YaHei" pitchFamily="2"/>
              </a:rPr>
              <a:t>PATROCINI</a:t>
            </a:r>
          </a:p>
        </p:txBody>
      </p:sp>
      <p:pic>
        <p:nvPicPr>
          <p:cNvPr id="3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48233"/>
          <a:stretch>
            <a:fillRect/>
          </a:stretch>
        </p:blipFill>
        <p:spPr>
          <a:xfrm>
            <a:off x="4320" y="1166760"/>
            <a:ext cx="10058040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4560" y="5519160"/>
            <a:ext cx="1367640" cy="116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915640" y="5525640"/>
            <a:ext cx="828719" cy="117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35680" y="4785840"/>
            <a:ext cx="1099080" cy="109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1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208480" y="5845680"/>
            <a:ext cx="1479599" cy="99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1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537400" y="5872320"/>
            <a:ext cx="1450440" cy="99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16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672560" y="4741920"/>
            <a:ext cx="914400" cy="117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1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 l="25285" t="4047" r="26471"/>
          <a:stretch>
            <a:fillRect/>
          </a:stretch>
        </p:blipFill>
        <p:spPr>
          <a:xfrm>
            <a:off x="7039440" y="4725360"/>
            <a:ext cx="1144440" cy="128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20"/>
          <p:cNvSpPr/>
          <p:nvPr/>
        </p:nvSpPr>
        <p:spPr>
          <a:xfrm>
            <a:off x="159840" y="6675119"/>
            <a:ext cx="1372319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Comune di Genova</a:t>
            </a:r>
          </a:p>
        </p:txBody>
      </p:sp>
      <p:sp>
        <p:nvSpPr>
          <p:cNvPr id="12" name="CasellaDiTesto 21"/>
          <p:cNvSpPr/>
          <p:nvPr/>
        </p:nvSpPr>
        <p:spPr>
          <a:xfrm>
            <a:off x="1853280" y="5962680"/>
            <a:ext cx="60300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M.M.I.</a:t>
            </a:r>
          </a:p>
        </p:txBody>
      </p:sp>
      <p:sp>
        <p:nvSpPr>
          <p:cNvPr id="13" name="CasellaDiTesto 22"/>
          <p:cNvSpPr/>
          <p:nvPr/>
        </p:nvSpPr>
        <p:spPr>
          <a:xfrm>
            <a:off x="2968919" y="6697080"/>
            <a:ext cx="6883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A.N.M.I</a:t>
            </a:r>
          </a:p>
        </p:txBody>
      </p:sp>
      <p:sp>
        <p:nvSpPr>
          <p:cNvPr id="14" name="CasellaDiTesto 23"/>
          <p:cNvSpPr/>
          <p:nvPr/>
        </p:nvSpPr>
        <p:spPr>
          <a:xfrm>
            <a:off x="4143240" y="5881680"/>
            <a:ext cx="100224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Assomorosini</a:t>
            </a:r>
          </a:p>
        </p:txBody>
      </p:sp>
      <p:sp>
        <p:nvSpPr>
          <p:cNvPr id="15" name="CasellaDiTesto 24"/>
          <p:cNvSpPr/>
          <p:nvPr/>
        </p:nvSpPr>
        <p:spPr>
          <a:xfrm>
            <a:off x="5081040" y="6843600"/>
            <a:ext cx="121248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Guardia Costiera</a:t>
            </a:r>
          </a:p>
        </p:txBody>
      </p:sp>
      <p:sp>
        <p:nvSpPr>
          <p:cNvPr id="16" name="CasellaDiTesto 25"/>
          <p:cNvSpPr/>
          <p:nvPr/>
        </p:nvSpPr>
        <p:spPr>
          <a:xfrm>
            <a:off x="6977519" y="6020280"/>
            <a:ext cx="13129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Ist. Nautico Venier</a:t>
            </a:r>
          </a:p>
        </p:txBody>
      </p:sp>
      <p:sp>
        <p:nvSpPr>
          <p:cNvPr id="17" name="CasellaDiTesto 26"/>
          <p:cNvSpPr/>
          <p:nvPr/>
        </p:nvSpPr>
        <p:spPr>
          <a:xfrm>
            <a:off x="8340840" y="6870240"/>
            <a:ext cx="1386359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Laga Navale Italiana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/>
          <p:cNvSpPr txBox="1">
            <a:spLocks noGrp="1"/>
          </p:cNvSpPr>
          <p:nvPr>
            <p:ph type="title" idx="4294967295"/>
          </p:nvPr>
        </p:nvSpPr>
        <p:spPr>
          <a:xfrm>
            <a:off x="472680" y="443520"/>
            <a:ext cx="8674920" cy="9871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 dirty="0"/>
              <a:t>SPONSOR</a:t>
            </a:r>
          </a:p>
        </p:txBody>
      </p:sp>
      <p:pic>
        <p:nvPicPr>
          <p:cNvPr id="3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40599" y="1250640"/>
            <a:ext cx="4293720" cy="151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39320" y="1250640"/>
            <a:ext cx="1817280" cy="181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04864" y="5038328"/>
            <a:ext cx="2276639" cy="108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39559" y="3570479"/>
            <a:ext cx="5108400" cy="1263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po 6"/>
          <p:cNvGrpSpPr/>
          <p:nvPr/>
        </p:nvGrpSpPr>
        <p:grpSpPr>
          <a:xfrm>
            <a:off x="1163160" y="6649560"/>
            <a:ext cx="7771320" cy="415800"/>
            <a:chOff x="1163160" y="6649560"/>
            <a:chExt cx="7771320" cy="415800"/>
          </a:xfrm>
        </p:grpSpPr>
        <p:pic>
          <p:nvPicPr>
            <p:cNvPr id="8" name="Immagine 12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1163160" y="6702120"/>
              <a:ext cx="280800" cy="359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14"/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 b="70065"/>
            <a:stretch>
              <a:fillRect/>
            </a:stretch>
          </p:blipFill>
          <p:spPr>
            <a:xfrm>
              <a:off x="1163160" y="6696000"/>
              <a:ext cx="280800" cy="92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magine 15"/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830399" y="6788520"/>
              <a:ext cx="298440" cy="200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magine 16"/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183000" y="6713640"/>
              <a:ext cx="335880" cy="347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magine 17"/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275960" y="6735600"/>
              <a:ext cx="580320" cy="326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magine 18"/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8596080" y="6773760"/>
              <a:ext cx="338400" cy="232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magine 19"/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2486520" y="6649560"/>
              <a:ext cx="411840" cy="41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20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2505960" y="6683040"/>
              <a:ext cx="382320" cy="382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magine 21"/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4968360" y="6734879"/>
              <a:ext cx="382320" cy="3268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/>
          <p:cNvSpPr txBox="1">
            <a:spLocks noGrp="1"/>
          </p:cNvSpPr>
          <p:nvPr>
            <p:ph type="title" idx="4294967295"/>
          </p:nvPr>
        </p:nvSpPr>
        <p:spPr>
          <a:xfrm>
            <a:off x="463788" y="442137"/>
            <a:ext cx="8525852" cy="113980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 dirty="0" smtClean="0"/>
              <a:t>PARTECIPAZIONE</a:t>
            </a:r>
            <a:br>
              <a:rPr lang="en-US" sz="3600" b="1" dirty="0" smtClean="0"/>
            </a:br>
            <a:r>
              <a:rPr lang="en-US" sz="2800" b="1" dirty="0" smtClean="0"/>
              <a:t>Se </a:t>
            </a:r>
            <a:r>
              <a:rPr lang="en-US" sz="2800" b="1" dirty="0" err="1" smtClean="0"/>
              <a:t>il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nostro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progetto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ispira</a:t>
            </a:r>
            <a:r>
              <a:rPr lang="en-US" sz="2800" b="1" dirty="0" smtClean="0"/>
              <a:t> e …</a:t>
            </a:r>
            <a:endParaRPr lang="en-US" sz="2800" b="1" dirty="0"/>
          </a:p>
        </p:txBody>
      </p:sp>
      <p:sp>
        <p:nvSpPr>
          <p:cNvPr id="7" name="Titolo 2"/>
          <p:cNvSpPr txBox="1">
            <a:spLocks/>
          </p:cNvSpPr>
          <p:nvPr/>
        </p:nvSpPr>
        <p:spPr>
          <a:xfrm>
            <a:off x="558468" y="1653952"/>
            <a:ext cx="6284353" cy="636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n-US" sz="3200" b="0" i="0" u="none" strike="noStrike" kern="1200" spc="0">
                <a:ln>
                  <a:noFill/>
                </a:ln>
                <a:solidFill>
                  <a:srgbClr val="143E66"/>
                </a:solidFill>
                <a:latin typeface="Goudy Old Style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it-IT" sz="3600" b="1" dirty="0" smtClean="0"/>
              <a:t>Vuoi navigare con noi</a:t>
            </a:r>
            <a:endParaRPr lang="it-IT" sz="3600" b="1" dirty="0"/>
          </a:p>
        </p:txBody>
      </p:sp>
      <p:sp>
        <p:nvSpPr>
          <p:cNvPr id="8" name="Titolo 2"/>
          <p:cNvSpPr txBox="1">
            <a:spLocks/>
          </p:cNvSpPr>
          <p:nvPr/>
        </p:nvSpPr>
        <p:spPr>
          <a:xfrm>
            <a:off x="636712" y="3454153"/>
            <a:ext cx="7848872" cy="1872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n-US" sz="3200" b="0" i="0" u="none" strike="noStrike" kern="1200" spc="0">
                <a:ln>
                  <a:noFill/>
                </a:ln>
                <a:solidFill>
                  <a:srgbClr val="143E66"/>
                </a:solidFill>
                <a:latin typeface="Goudy Old Style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800" b="1" dirty="0" smtClean="0"/>
              <a:t>… allora vai sul sito </a:t>
            </a:r>
          </a:p>
          <a:p>
            <a:pPr algn="ctr">
              <a:buFont typeface="StarSymbol"/>
              <a:buNone/>
            </a:pPr>
            <a:r>
              <a:rPr lang="it-IT" sz="3600" b="1" dirty="0" smtClean="0"/>
              <a:t>HYADES.IT </a:t>
            </a:r>
          </a:p>
          <a:p>
            <a:pPr>
              <a:buFont typeface="StarSymbol"/>
              <a:buNone/>
            </a:pPr>
            <a:r>
              <a:rPr lang="it-IT" sz="2800" b="1" dirty="0" smtClean="0"/>
              <a:t>e mandaci una e-mail usando la </a:t>
            </a:r>
            <a:r>
              <a:rPr lang="it-IT" sz="2800" b="1" dirty="0" err="1" smtClean="0"/>
              <a:t>form</a:t>
            </a:r>
            <a:r>
              <a:rPr lang="it-IT" sz="2800" b="1" dirty="0" smtClean="0"/>
              <a:t>. </a:t>
            </a:r>
            <a:endParaRPr lang="it-IT" sz="2800" b="1" dirty="0"/>
          </a:p>
        </p:txBody>
      </p:sp>
      <p:sp>
        <p:nvSpPr>
          <p:cNvPr id="9" name="Titolo 2"/>
          <p:cNvSpPr txBox="1">
            <a:spLocks/>
          </p:cNvSpPr>
          <p:nvPr/>
        </p:nvSpPr>
        <p:spPr>
          <a:xfrm>
            <a:off x="558468" y="2136133"/>
            <a:ext cx="8215148" cy="66856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n-US" sz="3200" b="0" i="0" u="none" strike="noStrike" kern="1200" spc="0">
                <a:ln>
                  <a:noFill/>
                </a:ln>
                <a:solidFill>
                  <a:srgbClr val="143E66"/>
                </a:solidFill>
                <a:latin typeface="Goudy Old Style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it-IT" sz="3600" b="1" dirty="0" smtClean="0"/>
              <a:t>Vuoi sponsorizzare una o più tratte</a:t>
            </a:r>
            <a:endParaRPr lang="it-IT" sz="3600" b="1" dirty="0"/>
          </a:p>
        </p:txBody>
      </p:sp>
      <p:sp>
        <p:nvSpPr>
          <p:cNvPr id="10" name="Titolo 2"/>
          <p:cNvSpPr txBox="1">
            <a:spLocks/>
          </p:cNvSpPr>
          <p:nvPr/>
        </p:nvSpPr>
        <p:spPr>
          <a:xfrm>
            <a:off x="636712" y="5326360"/>
            <a:ext cx="8784976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n-US" sz="3200" b="0" i="0" u="none" strike="noStrike" kern="1200" spc="0">
                <a:ln>
                  <a:noFill/>
                </a:ln>
                <a:solidFill>
                  <a:srgbClr val="143E66"/>
                </a:solidFill>
                <a:latin typeface="Goudy Old Style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it-IT" sz="3600" b="1" dirty="0" smtClean="0"/>
              <a:t>ricorda: chi primo arriva meglio alloggia !</a:t>
            </a:r>
            <a:endParaRPr lang="it-IT" sz="3600" b="1" dirty="0"/>
          </a:p>
          <a:p>
            <a:pPr>
              <a:buNone/>
            </a:pPr>
            <a:endParaRPr lang="it-IT" sz="3600" b="1" dirty="0"/>
          </a:p>
        </p:txBody>
      </p:sp>
      <p:sp>
        <p:nvSpPr>
          <p:cNvPr id="11" name="Titolo 2"/>
          <p:cNvSpPr txBox="1">
            <a:spLocks/>
          </p:cNvSpPr>
          <p:nvPr/>
        </p:nvSpPr>
        <p:spPr>
          <a:xfrm>
            <a:off x="558468" y="2662064"/>
            <a:ext cx="7563614" cy="636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n-US" sz="3200" b="0" i="0" u="none" strike="noStrike" kern="1200" spc="0">
                <a:ln>
                  <a:noFill/>
                </a:ln>
                <a:solidFill>
                  <a:srgbClr val="143E66"/>
                </a:solidFill>
                <a:latin typeface="Goudy Old Style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it-IT" sz="3600" b="1" dirty="0" smtClean="0"/>
              <a:t>Hai proposte in linea col progetto</a:t>
            </a:r>
            <a:endParaRPr lang="it-IT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622503"/>
            <a:ext cx="77724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488" y="570429"/>
            <a:ext cx="19812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2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YADES &#10;QUARANTA RUGG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988200" y="475200"/>
            <a:ext cx="7776720" cy="1613880"/>
          </a:xfrm>
        </p:spPr>
        <p:txBody>
          <a:bodyPr lIns="91440" tIns="45720" rIns="91440" bIns="4572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4000" b="1">
                <a:ea typeface="Microsoft YaHei" pitchFamily="2"/>
              </a:rPr>
              <a:t>HYADES </a:t>
            </a:r>
            <a:br>
              <a:rPr lang="en-US" sz="4000" b="1">
                <a:ea typeface="Microsoft YaHei" pitchFamily="2"/>
              </a:rPr>
            </a:br>
            <a:r>
              <a:rPr lang="en-US" sz="4000" b="1">
                <a:ea typeface="Microsoft YaHei" pitchFamily="2"/>
              </a:rPr>
              <a:t>QUARANTA RUGGENTI</a:t>
            </a:r>
          </a:p>
        </p:txBody>
      </p:sp>
      <p:sp>
        <p:nvSpPr>
          <p:cNvPr id="3" name="CasellaDiTesto 4"/>
          <p:cNvSpPr/>
          <p:nvPr/>
        </p:nvSpPr>
        <p:spPr>
          <a:xfrm>
            <a:off x="4271400" y="7335000"/>
            <a:ext cx="1979238" cy="3063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400" b="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Roma </a:t>
            </a:r>
            <a:r>
              <a:rPr lang="it-IT" sz="1400" b="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– </a:t>
            </a:r>
            <a:r>
              <a:rPr lang="it-IT" sz="1400" b="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30 </a:t>
            </a:r>
            <a:r>
              <a:rPr lang="it-IT" sz="1400" i="1" dirty="0" smtClean="0"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N</a:t>
            </a:r>
            <a:r>
              <a:rPr lang="it-IT" sz="1400" b="0" i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ovembre </a:t>
            </a:r>
            <a:r>
              <a:rPr lang="it-IT" sz="1400" b="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2019</a:t>
            </a:r>
          </a:p>
        </p:txBody>
      </p:sp>
      <p:sp>
        <p:nvSpPr>
          <p:cNvPr id="4" name="Trapezoid 3"/>
          <p:cNvSpPr/>
          <p:nvPr/>
        </p:nvSpPr>
        <p:spPr>
          <a:xfrm rot="1713600">
            <a:off x="6677469" y="843812"/>
            <a:ext cx="3860279" cy="100764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rgbClr val="143E66"/>
          </a:solidFill>
          <a:ln w="12600">
            <a:solidFill>
              <a:srgbClr val="143E66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rapezoid 11"/>
          <p:cNvSpPr/>
          <p:nvPr/>
        </p:nvSpPr>
        <p:spPr>
          <a:xfrm rot="1713600">
            <a:off x="5071052" y="90541"/>
            <a:ext cx="4317480" cy="100764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0 f0 10800"/>
              <a:gd name="f15" fmla="*/ f11 f1 1"/>
              <a:gd name="f16" fmla="+- 21600 0 f14"/>
              <a:gd name="f17" fmla="val f14"/>
              <a:gd name="f18" fmla="*/ f14 10 1"/>
              <a:gd name="f19" fmla="*/ f14 1 2"/>
              <a:gd name="f20" fmla="*/ f14 f12 1"/>
              <a:gd name="f21" fmla="*/ f7 f13 1"/>
              <a:gd name="f22" fmla="*/ 10800 f13 1"/>
              <a:gd name="f23" fmla="*/ f15 1 f3"/>
              <a:gd name="f24" fmla="*/ 10800 f12 1"/>
              <a:gd name="f25" fmla="*/ 21600 f13 1"/>
              <a:gd name="f26" fmla="*/ 0 f13 1"/>
              <a:gd name="f27" fmla="*/ f18 1 18"/>
              <a:gd name="f28" fmla="+- 21600 0 f19"/>
              <a:gd name="f29" fmla="+- f23 0 f2"/>
              <a:gd name="f30" fmla="*/ f19 f12 1"/>
              <a:gd name="f31" fmla="+- f27 1750 0"/>
              <a:gd name="f32" fmla="*/ f28 f12 1"/>
              <a:gd name="f33" fmla="+- 21600 0 f31"/>
              <a:gd name="f34" fmla="*/ f31 f12 1"/>
              <a:gd name="f35" fmla="*/ f31 f13 1"/>
              <a:gd name="f36" fmla="*/ f33 f12 1"/>
              <a:gd name="f37" fmla="*/ f33 f13 1"/>
            </a:gdLst>
            <a:ahLst>
              <a:ahXY gdRefX="f0" minX="f6" maxX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2" y="f22"/>
              </a:cxn>
              <a:cxn ang="f29">
                <a:pos x="f24" y="f25"/>
              </a:cxn>
              <a:cxn ang="f29">
                <a:pos x="f30" y="f22"/>
              </a:cxn>
              <a:cxn ang="f29">
                <a:pos x="f24" y="f26"/>
              </a:cxn>
            </a:cxnLst>
            <a:rect l="f34" t="f35" r="f36" b="f37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16" y="f7"/>
                </a:lnTo>
                <a:lnTo>
                  <a:pt x="f17" y="f7"/>
                </a:lnTo>
                <a:close/>
              </a:path>
            </a:pathLst>
          </a:custGeom>
          <a:solidFill>
            <a:srgbClr val="143E66"/>
          </a:solidFill>
          <a:ln w="12600">
            <a:solidFill>
              <a:srgbClr val="143E66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egnaposto testo 2"/>
          <p:cNvSpPr txBox="1">
            <a:spLocks noGrp="1"/>
          </p:cNvSpPr>
          <p:nvPr>
            <p:ph type="body" idx="4294967295"/>
          </p:nvPr>
        </p:nvSpPr>
        <p:spPr>
          <a:xfrm rot="1720800">
            <a:off x="6019502" y="813691"/>
            <a:ext cx="4345560" cy="629640"/>
          </a:xfrm>
        </p:spPr>
        <p:txBody>
          <a:bodyPr lIns="91440" tIns="45720" rIns="91440" bIns="45720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marL="0" lvl="0" indent="0" algn="ctr">
              <a:spcBef>
                <a:spcPts val="1001"/>
              </a:spcBef>
              <a:buClr>
                <a:srgbClr val="FFFFFF"/>
              </a:buClr>
              <a:buFont typeface="Arial" pitchFamily="32"/>
              <a:buChar char="•"/>
            </a:pPr>
            <a:r>
              <a:rPr lang="it-IT" sz="1600" b="1">
                <a:latin typeface="Goudy Old Style" pitchFamily="18"/>
              </a:rPr>
              <a:t>Plenis velis per Mare Nostrum</a:t>
            </a:r>
          </a:p>
          <a:p>
            <a:pPr marL="0" lvl="0" indent="0" algn="ctr">
              <a:spcBef>
                <a:spcPts val="1001"/>
              </a:spcBef>
              <a:buClr>
                <a:srgbClr val="FFFFFF"/>
              </a:buClr>
              <a:buFont typeface="Arial" pitchFamily="32"/>
              <a:buChar char="•"/>
            </a:pPr>
            <a:r>
              <a:rPr lang="it-IT" sz="1600" i="1">
                <a:latin typeface="Goudy Old Style" pitchFamily="18"/>
              </a:rPr>
              <a:t>le 2000 miglia della vita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1163160" y="6649560"/>
            <a:ext cx="7771320" cy="415800"/>
            <a:chOff x="1163160" y="6649560"/>
            <a:chExt cx="7771320" cy="415800"/>
          </a:xfrm>
        </p:grpSpPr>
        <p:pic>
          <p:nvPicPr>
            <p:cNvPr id="7" name="Immagine 1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163160" y="6702120"/>
              <a:ext cx="280800" cy="359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4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b="70065"/>
            <a:stretch>
              <a:fillRect/>
            </a:stretch>
          </p:blipFill>
          <p:spPr>
            <a:xfrm>
              <a:off x="1163160" y="6696000"/>
              <a:ext cx="280800" cy="92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15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830399" y="6788520"/>
              <a:ext cx="298440" cy="200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magine 16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6183000" y="6713640"/>
              <a:ext cx="335880" cy="347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magine 17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275960" y="6735600"/>
              <a:ext cx="580320" cy="326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magine 18"/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8596080" y="6773760"/>
              <a:ext cx="338400" cy="232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magine 19"/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486520" y="6649560"/>
              <a:ext cx="411840" cy="41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magine 20"/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2505960" y="6683040"/>
              <a:ext cx="382320" cy="382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21"/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4968360" y="6734879"/>
              <a:ext cx="382320" cy="3268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CasellaDiTesto 22"/>
          <p:cNvSpPr/>
          <p:nvPr/>
        </p:nvSpPr>
        <p:spPr>
          <a:xfrm>
            <a:off x="2089800" y="4602960"/>
            <a:ext cx="6139440" cy="1547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36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GRAZIE PER L’ATTENZIONE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it-IT" sz="2000" b="0" i="0" u="none" strike="noStrike" kern="1200" spc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980" b="0" i="1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Comitato Organizzatore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980" b="0" i="1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quarantaruggenti.org</a:t>
            </a:r>
          </a:p>
        </p:txBody>
      </p:sp>
      <p:pic>
        <p:nvPicPr>
          <p:cNvPr id="17" name="Immagine 6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923640" y="2117880"/>
            <a:ext cx="2091599" cy="246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YADES: &#10;CHI SIA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9"/>
          <p:cNvSpPr txBox="1">
            <a:spLocks noGrp="1"/>
          </p:cNvSpPr>
          <p:nvPr>
            <p:ph type="title" idx="4294967295"/>
          </p:nvPr>
        </p:nvSpPr>
        <p:spPr>
          <a:xfrm>
            <a:off x="108720" y="3618000"/>
            <a:ext cx="3263400" cy="1258199"/>
          </a:xfrm>
        </p:spPr>
        <p:txBody>
          <a:bodyPr lIns="91440" tIns="45720" rIns="91440" bIns="4572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/>
              <a:t>HYADES: </a:t>
            </a:r>
            <a:br>
              <a:rPr lang="en-US" b="1"/>
            </a:br>
            <a:r>
              <a:rPr lang="en-US" b="1"/>
              <a:t>CHI SIAMO</a:t>
            </a:r>
          </a:p>
        </p:txBody>
      </p:sp>
      <p:pic>
        <p:nvPicPr>
          <p:cNvPr id="3" name="Immagine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0242" b="8769"/>
          <a:stretch>
            <a:fillRect/>
          </a:stretch>
        </p:blipFill>
        <p:spPr>
          <a:xfrm rot="5400000">
            <a:off x="-2820600" y="3415320"/>
            <a:ext cx="2617920" cy="3023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: Shape 40"/>
          <p:cNvSpPr/>
          <p:nvPr/>
        </p:nvSpPr>
        <p:spPr>
          <a:xfrm rot="5400000" flipV="1">
            <a:off x="877692" y="1134279"/>
            <a:ext cx="1904400" cy="3106440"/>
          </a:xfrm>
          <a:custGeom>
            <a:avLst/>
            <a:gdLst>
              <a:gd name="f0" fmla="val 0"/>
              <a:gd name="f1" fmla="val 2308583"/>
              <a:gd name="f2" fmla="val 2741196"/>
              <a:gd name="f3" fmla="val 462"/>
              <a:gd name="f4" fmla="val -462"/>
              <a:gd name="f5" fmla="val 2647366"/>
              <a:gd name="f6" fmla="val 923"/>
              <a:gd name="f7" fmla="val 2563167"/>
              <a:gd name="f8" fmla="val 2469337"/>
              <a:gd name="f9" fmla="val 2022607"/>
              <a:gd name="f10" fmla="val 247026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308583" h="2741196">
                <a:moveTo>
                  <a:pt x="f1" y="f2"/>
                </a:moveTo>
                <a:lnTo>
                  <a:pt x="f3" y="f2"/>
                </a:lnTo>
                <a:cubicBezTo>
                  <a:pt x="f4" y="f5"/>
                  <a:pt x="f6" y="f7"/>
                  <a:pt x="f0" y="f8"/>
                </a:cubicBezTo>
                <a:lnTo>
                  <a:pt x="f9" y="f10"/>
                </a:lnTo>
                <a:lnTo>
                  <a:pt x="f9" y="f0"/>
                </a:lnTo>
                <a:lnTo>
                  <a:pt x="f1" y="f0"/>
                </a:lnTo>
                <a:close/>
              </a:path>
            </a:pathLst>
          </a:custGeom>
          <a:solidFill>
            <a:srgbClr val="0D0D0D">
              <a:alpha val="75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5" name="Immagine 1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016" r="24365"/>
          <a:stretch>
            <a:fillRect/>
          </a:stretch>
        </p:blipFill>
        <p:spPr>
          <a:xfrm>
            <a:off x="3512879" y="0"/>
            <a:ext cx="3342600" cy="361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1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999" r="20046"/>
          <a:stretch>
            <a:fillRect/>
          </a:stretch>
        </p:blipFill>
        <p:spPr>
          <a:xfrm>
            <a:off x="6995880" y="978840"/>
            <a:ext cx="2334600" cy="2146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: Shape 42"/>
          <p:cNvSpPr/>
          <p:nvPr/>
        </p:nvSpPr>
        <p:spPr>
          <a:xfrm flipV="1">
            <a:off x="7810200" y="491040"/>
            <a:ext cx="1904400" cy="1262520"/>
          </a:xfrm>
          <a:custGeom>
            <a:avLst/>
            <a:gdLst>
              <a:gd name="f0" fmla="val 0"/>
              <a:gd name="f1" fmla="val 2308583"/>
              <a:gd name="f2" fmla="val 1114404"/>
              <a:gd name="f3" fmla="val 462"/>
              <a:gd name="f4" fmla="val 2022607"/>
              <a:gd name="f5" fmla="val 843477"/>
              <a:gd name="f6" fmla="val 842545"/>
              <a:gd name="f7" fmla="val 923"/>
              <a:gd name="f8" fmla="val 936375"/>
              <a:gd name="f9" fmla="val -462"/>
              <a:gd name="f10" fmla="val 102057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308583" h="1114404">
                <a:moveTo>
                  <a:pt x="f3" y="f2"/>
                </a:moveTo>
                <a:lnTo>
                  <a:pt x="f1" y="f2"/>
                </a:lnTo>
                <a:lnTo>
                  <a:pt x="f1" y="f0"/>
                </a:lnTo>
                <a:lnTo>
                  <a:pt x="f4" y="f0"/>
                </a:lnTo>
                <a:lnTo>
                  <a:pt x="f4" y="f5"/>
                </a:lnTo>
                <a:lnTo>
                  <a:pt x="f0" y="f6"/>
                </a:lnTo>
                <a:cubicBezTo>
                  <a:pt x="f7" y="f8"/>
                  <a:pt x="f9" y="f10"/>
                  <a:pt x="f3" y="f2"/>
                </a:cubicBezTo>
                <a:close/>
              </a:path>
            </a:pathLst>
          </a:custGeom>
          <a:solidFill>
            <a:srgbClr val="0D0D0D">
              <a:alpha val="75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4"/>
          <p:cNvSpPr/>
          <p:nvPr/>
        </p:nvSpPr>
        <p:spPr>
          <a:xfrm>
            <a:off x="754199" y="6094079"/>
            <a:ext cx="3619801" cy="0"/>
          </a:xfrm>
          <a:prstGeom prst="line">
            <a:avLst/>
          </a:prstGeom>
          <a:noFill/>
          <a:ln w="15840">
            <a:solidFill>
              <a:srgbClr val="404040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9" name="Immagin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5424" r="44424"/>
          <a:stretch>
            <a:fillRect/>
          </a:stretch>
        </p:blipFill>
        <p:spPr>
          <a:xfrm>
            <a:off x="5151240" y="3783240"/>
            <a:ext cx="1704240" cy="284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24951" r="32076"/>
          <a:stretch>
            <a:fillRect/>
          </a:stretch>
        </p:blipFill>
        <p:spPr>
          <a:xfrm>
            <a:off x="7373519" y="3308040"/>
            <a:ext cx="2684520" cy="33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reeform 6"/>
          <p:cNvSpPr/>
          <p:nvPr/>
        </p:nvSpPr>
        <p:spPr>
          <a:xfrm flipH="1">
            <a:off x="6993359" y="3308040"/>
            <a:ext cx="2082960" cy="3851999"/>
          </a:xfrm>
          <a:custGeom>
            <a:avLst/>
            <a:gdLst>
              <a:gd name="f0" fmla="val 0"/>
              <a:gd name="f1" fmla="val 10000"/>
              <a:gd name="f2" fmla="val 8761"/>
              <a:gd name="f3" fmla="val 9126"/>
              <a:gd name="f4" fmla="val 912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0000" h="10000">
                <a:moveTo>
                  <a:pt x="f2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3"/>
                </a:lnTo>
                <a:lnTo>
                  <a:pt x="f2" y="f4"/>
                </a:lnTo>
                <a:lnTo>
                  <a:pt x="f2" y="f0"/>
                </a:lnTo>
                <a:close/>
              </a:path>
            </a:pathLst>
          </a:custGeom>
          <a:solidFill>
            <a:srgbClr val="0D0D0D">
              <a:alpha val="75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Segnaposto contenuto 13"/>
          <p:cNvSpPr/>
          <p:nvPr/>
        </p:nvSpPr>
        <p:spPr>
          <a:xfrm>
            <a:off x="1138680" y="5123159"/>
            <a:ext cx="4747680" cy="111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2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40 anni di Amicizia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2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Uniti da 40 ANNI dalla passione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2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per il valore del MARE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endParaRPr lang="it-IT" sz="22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QUARANTA RUGG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 noGrp="1"/>
          </p:cNvSpPr>
          <p:nvPr>
            <p:ph type="title" idx="4294967295"/>
          </p:nvPr>
        </p:nvSpPr>
        <p:spPr>
          <a:xfrm>
            <a:off x="1968119" y="455040"/>
            <a:ext cx="5887800" cy="11289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4000" b="1"/>
              <a:t>QUARANTA RUGGENTI</a:t>
            </a:r>
          </a:p>
        </p:txBody>
      </p:sp>
      <p:sp>
        <p:nvSpPr>
          <p:cNvPr id="3" name="Freccia bidirezionale orizzontale 2"/>
          <p:cNvSpPr/>
          <p:nvPr/>
        </p:nvSpPr>
        <p:spPr>
          <a:xfrm>
            <a:off x="4114800" y="3756960"/>
            <a:ext cx="1848239" cy="903959"/>
          </a:xfrm>
          <a:custGeom>
            <a:avLst>
              <a:gd name="f0" fmla="val 43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248C9C"/>
          </a:solidFill>
          <a:ln w="12600">
            <a:solidFill>
              <a:srgbClr val="266D89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98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Goudy Old Style" pitchFamily="18"/>
                <a:ea typeface="Microsoft YaHei" pitchFamily="2"/>
                <a:cs typeface="Lucida Sans" pitchFamily="2"/>
              </a:rPr>
              <a:t>OBIETTIVI</a:t>
            </a:r>
          </a:p>
        </p:txBody>
      </p:sp>
      <p:sp>
        <p:nvSpPr>
          <p:cNvPr id="4" name="Ovale 4"/>
          <p:cNvSpPr/>
          <p:nvPr/>
        </p:nvSpPr>
        <p:spPr>
          <a:xfrm>
            <a:off x="180000" y="3180600"/>
            <a:ext cx="4083840" cy="3706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600">
            <a:solidFill>
              <a:srgbClr val="266D89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it-IT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algn="ctr">
              <a:defRPr sz="1800"/>
            </a:pPr>
            <a:r>
              <a:rPr lang="it-IT" sz="2400" b="1" dirty="0">
                <a:solidFill>
                  <a:schemeClr val="tx2"/>
                </a:solidFill>
                <a:latin typeface="Goudy Old Style" pitchFamily="18"/>
                <a:ea typeface="Microsoft YaHei" pitchFamily="2"/>
                <a:cs typeface="Lucida Sans" pitchFamily="2"/>
              </a:rPr>
              <a:t>PROMUOVERE</a:t>
            </a:r>
            <a:r>
              <a:rPr lang="it-IT" sz="2400" dirty="0">
                <a:solidFill>
                  <a:schemeClr val="tx2"/>
                </a:solidFill>
                <a:latin typeface="Goudy Old Style" pitchFamily="18"/>
                <a:ea typeface="Microsoft YaHei" pitchFamily="2"/>
                <a:cs typeface="Lucida Sans" pitchFamily="2"/>
              </a:rPr>
              <a:t> iniziative volte alla </a:t>
            </a:r>
            <a:r>
              <a:rPr lang="it-IT" sz="2400" b="1" dirty="0">
                <a:solidFill>
                  <a:schemeClr val="tx2"/>
                </a:solidFill>
                <a:latin typeface="Goudy Old Style" pitchFamily="18"/>
                <a:ea typeface="Microsoft YaHei" pitchFamily="2"/>
                <a:cs typeface="Lucida Sans" pitchFamily="2"/>
              </a:rPr>
              <a:t>tutela del mare e la sua salvaguardia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it-IT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it-IT" sz="1980" b="0" i="0" u="none" strike="noStrike" kern="1200" spc="0" dirty="0">
              <a:ln>
                <a:noFill/>
              </a:ln>
              <a:solidFill>
                <a:srgbClr val="FFFFFF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Ovale 5"/>
          <p:cNvSpPr/>
          <p:nvPr/>
        </p:nvSpPr>
        <p:spPr>
          <a:xfrm>
            <a:off x="5814000" y="1595880"/>
            <a:ext cx="4083840" cy="3706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600">
            <a:solidFill>
              <a:srgbClr val="266D89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24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Goudy Old Style" pitchFamily="18"/>
                <a:ea typeface="Microsoft YaHei" pitchFamily="2"/>
                <a:cs typeface="Lucida Sans" pitchFamily="2"/>
              </a:rPr>
              <a:t>VALORIZZARE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24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Goudy Old Style" pitchFamily="18"/>
                <a:ea typeface="Microsoft YaHei" pitchFamily="2"/>
                <a:cs typeface="Lucida Sans" pitchFamily="2"/>
              </a:rPr>
              <a:t> </a:t>
            </a:r>
            <a:r>
              <a:rPr lang="it-IT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Goudy Old Style" pitchFamily="18"/>
                <a:ea typeface="Microsoft YaHei" pitchFamily="2"/>
                <a:cs typeface="Lucida Sans" pitchFamily="2"/>
              </a:rPr>
              <a:t>il </a:t>
            </a:r>
            <a:r>
              <a:rPr lang="it-IT" sz="24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Goudy Old Style" pitchFamily="18"/>
                <a:ea typeface="Microsoft YaHei" pitchFamily="2"/>
                <a:cs typeface="Lucida Sans" pitchFamily="2"/>
              </a:rPr>
              <a:t>mare, risorsa fondamentale del nostro</a:t>
            </a:r>
            <a:r>
              <a:rPr lang="it-IT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Goudy Old Style" pitchFamily="18"/>
                <a:ea typeface="Microsoft YaHei" pitchFamily="2"/>
                <a:cs typeface="Lucida Sans" pitchFamily="2"/>
              </a:rPr>
              <a:t> </a:t>
            </a:r>
            <a:r>
              <a:rPr lang="it-IT" sz="24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Goudy Old Style" pitchFamily="18"/>
                <a:ea typeface="Microsoft YaHei" pitchFamily="2"/>
                <a:cs typeface="Lucida Sans" pitchFamily="2"/>
              </a:rPr>
              <a:t>patrimonio nazionale.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it-IT" sz="1980" b="0" i="0" u="none" strike="noStrike" kern="1200" spc="0">
              <a:ln>
                <a:noFill/>
              </a:ln>
              <a:solidFill>
                <a:srgbClr val="FFFFFF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5"/>
          <p:cNvSpPr/>
          <p:nvPr/>
        </p:nvSpPr>
        <p:spPr>
          <a:xfrm>
            <a:off x="7039440" y="4039920"/>
            <a:ext cx="2822400" cy="259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Ovale 6"/>
          <p:cNvSpPr/>
          <p:nvPr/>
        </p:nvSpPr>
        <p:spPr>
          <a:xfrm>
            <a:off x="156240" y="466200"/>
            <a:ext cx="2527200" cy="2492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Ovale 7"/>
          <p:cNvSpPr/>
          <p:nvPr/>
        </p:nvSpPr>
        <p:spPr>
          <a:xfrm>
            <a:off x="6967440" y="466200"/>
            <a:ext cx="2683080" cy="2492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CasellaDiTesto 9"/>
          <p:cNvSpPr/>
          <p:nvPr/>
        </p:nvSpPr>
        <p:spPr>
          <a:xfrm>
            <a:off x="1272240" y="5870880"/>
            <a:ext cx="592092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36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IL NOSTRO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36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PATRIMONIO NAZIONALE</a:t>
            </a:r>
          </a:p>
        </p:txBody>
      </p:sp>
      <p:sp>
        <p:nvSpPr>
          <p:cNvPr id="6" name="Ovale 8"/>
          <p:cNvSpPr/>
          <p:nvPr/>
        </p:nvSpPr>
        <p:spPr>
          <a:xfrm>
            <a:off x="113040" y="3766680"/>
            <a:ext cx="2613600" cy="23767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5"/>
          <p:cNvSpPr/>
          <p:nvPr/>
        </p:nvSpPr>
        <p:spPr>
          <a:xfrm>
            <a:off x="7039440" y="4039920"/>
            <a:ext cx="2822400" cy="2599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Ovale 7"/>
          <p:cNvSpPr/>
          <p:nvPr/>
        </p:nvSpPr>
        <p:spPr>
          <a:xfrm>
            <a:off x="6967440" y="466200"/>
            <a:ext cx="2683080" cy="2492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CasellaDiTesto 9"/>
          <p:cNvSpPr/>
          <p:nvPr/>
        </p:nvSpPr>
        <p:spPr>
          <a:xfrm>
            <a:off x="1272240" y="5870880"/>
            <a:ext cx="592092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36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IL NOSTRO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36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PATRIMONIO NAZIONALE</a:t>
            </a:r>
          </a:p>
        </p:txBody>
      </p:sp>
      <p:sp>
        <p:nvSpPr>
          <p:cNvPr id="5" name="Ovale 8"/>
          <p:cNvSpPr/>
          <p:nvPr/>
        </p:nvSpPr>
        <p:spPr>
          <a:xfrm>
            <a:off x="113040" y="3886200"/>
            <a:ext cx="2613600" cy="23767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Ovale 10"/>
          <p:cNvSpPr/>
          <p:nvPr/>
        </p:nvSpPr>
        <p:spPr>
          <a:xfrm>
            <a:off x="2726280" y="1132920"/>
            <a:ext cx="4407120" cy="4474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76320">
            <a:solidFill>
              <a:srgbClr val="C9B774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Ovale 11"/>
          <p:cNvSpPr/>
          <p:nvPr/>
        </p:nvSpPr>
        <p:spPr>
          <a:xfrm>
            <a:off x="156240" y="466200"/>
            <a:ext cx="2527200" cy="2492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76320">
            <a:solidFill>
              <a:srgbClr val="248C9C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783720" y="0"/>
            <a:ext cx="7356240" cy="7151399"/>
            <a:chOff x="783720" y="0"/>
            <a:chExt cx="7356240" cy="7151399"/>
          </a:xfrm>
        </p:grpSpPr>
        <p:pic>
          <p:nvPicPr>
            <p:cNvPr id="3" name="Immagine 28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t="1150" r="18"/>
            <a:stretch>
              <a:fillRect/>
            </a:stretch>
          </p:blipFill>
          <p:spPr>
            <a:xfrm>
              <a:off x="783720" y="0"/>
              <a:ext cx="7356240" cy="7151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CasellaDiTesto 3"/>
            <p:cNvSpPr/>
            <p:nvPr/>
          </p:nvSpPr>
          <p:spPr>
            <a:xfrm>
              <a:off x="2073960" y="1961280"/>
              <a:ext cx="111348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Portoferraio</a:t>
              </a:r>
            </a:p>
          </p:txBody>
        </p:sp>
        <p:sp>
          <p:nvSpPr>
            <p:cNvPr id="5" name="CasellaDiTesto 4"/>
            <p:cNvSpPr/>
            <p:nvPr/>
          </p:nvSpPr>
          <p:spPr>
            <a:xfrm>
              <a:off x="3187440" y="2276639"/>
              <a:ext cx="94572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Punta Ala</a:t>
              </a:r>
            </a:p>
          </p:txBody>
        </p:sp>
        <p:sp>
          <p:nvSpPr>
            <p:cNvPr id="6" name="CasellaDiTesto 5"/>
            <p:cNvSpPr/>
            <p:nvPr/>
          </p:nvSpPr>
          <p:spPr>
            <a:xfrm>
              <a:off x="3298680" y="2675160"/>
              <a:ext cx="122760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Civitavecchia</a:t>
              </a:r>
            </a:p>
          </p:txBody>
        </p:sp>
        <p:sp>
          <p:nvSpPr>
            <p:cNvPr id="7" name="CasellaDiTesto 6"/>
            <p:cNvSpPr/>
            <p:nvPr/>
          </p:nvSpPr>
          <p:spPr>
            <a:xfrm>
              <a:off x="5977440" y="5213160"/>
              <a:ext cx="139248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Roccella Ionica</a:t>
              </a:r>
            </a:p>
          </p:txBody>
        </p:sp>
        <p:sp>
          <p:nvSpPr>
            <p:cNvPr id="8" name="CasellaDiTesto 7"/>
            <p:cNvSpPr/>
            <p:nvPr/>
          </p:nvSpPr>
          <p:spPr>
            <a:xfrm>
              <a:off x="6836760" y="3617279"/>
              <a:ext cx="76608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Brindisi</a:t>
              </a:r>
            </a:p>
          </p:txBody>
        </p:sp>
        <p:sp>
          <p:nvSpPr>
            <p:cNvPr id="9" name="CasellaDiTesto 8"/>
            <p:cNvSpPr/>
            <p:nvPr/>
          </p:nvSpPr>
          <p:spPr>
            <a:xfrm>
              <a:off x="5676480" y="3186000"/>
              <a:ext cx="69120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Trani</a:t>
              </a:r>
            </a:p>
          </p:txBody>
        </p:sp>
        <p:sp>
          <p:nvSpPr>
            <p:cNvPr id="10" name="CasellaDiTesto 9"/>
            <p:cNvSpPr/>
            <p:nvPr/>
          </p:nvSpPr>
          <p:spPr>
            <a:xfrm>
              <a:off x="4061520" y="1178280"/>
              <a:ext cx="890999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Ravenna</a:t>
              </a:r>
            </a:p>
          </p:txBody>
        </p:sp>
        <p:sp>
          <p:nvSpPr>
            <p:cNvPr id="11" name="CasellaDiTesto 10"/>
            <p:cNvSpPr/>
            <p:nvPr/>
          </p:nvSpPr>
          <p:spPr>
            <a:xfrm>
              <a:off x="4665600" y="1693440"/>
              <a:ext cx="78588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4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Lucida Sans" pitchFamily="2"/>
                </a:rPr>
                <a:t>Ancona</a:t>
              </a:r>
            </a:p>
          </p:txBody>
        </p:sp>
        <p:sp>
          <p:nvSpPr>
            <p:cNvPr id="12" name="Connettore diritto 16"/>
            <p:cNvSpPr/>
            <p:nvPr/>
          </p:nvSpPr>
          <p:spPr>
            <a:xfrm flipV="1">
              <a:off x="3252600" y="2317680"/>
              <a:ext cx="231479" cy="70920"/>
            </a:xfrm>
            <a:prstGeom prst="line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it-IT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cxnSp>
          <p:nvCxnSpPr>
            <p:cNvPr id="13" name="Connettore curvo 26"/>
            <p:cNvCxnSpPr/>
            <p:nvPr/>
          </p:nvCxnSpPr>
          <p:spPr>
            <a:xfrm>
              <a:off x="3479400" y="2358000"/>
              <a:ext cx="437760" cy="45540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4" name="Connettore curvo 29"/>
            <p:cNvCxnSpPr/>
            <p:nvPr/>
          </p:nvCxnSpPr>
          <p:spPr>
            <a:xfrm>
              <a:off x="3912480" y="2818440"/>
              <a:ext cx="1145880" cy="94212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5" name="Connettore curvo 32"/>
            <p:cNvCxnSpPr/>
            <p:nvPr/>
          </p:nvCxnSpPr>
          <p:spPr>
            <a:xfrm flipH="1">
              <a:off x="2551320" y="3760560"/>
              <a:ext cx="2507040" cy="97632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6" name="Connettore curvo 35"/>
            <p:cNvCxnSpPr/>
            <p:nvPr/>
          </p:nvCxnSpPr>
          <p:spPr>
            <a:xfrm>
              <a:off x="2518200" y="4721760"/>
              <a:ext cx="2101320" cy="82152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7" name="Connettore curvo 37"/>
            <p:cNvCxnSpPr/>
            <p:nvPr/>
          </p:nvCxnSpPr>
          <p:spPr>
            <a:xfrm flipV="1">
              <a:off x="4652640" y="5421240"/>
              <a:ext cx="1023480" cy="7848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8" name="Connettore curvo 43"/>
            <p:cNvCxnSpPr/>
            <p:nvPr/>
          </p:nvCxnSpPr>
          <p:spPr>
            <a:xfrm flipH="1">
              <a:off x="5515920" y="5427360"/>
              <a:ext cx="244440" cy="55692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9" name="Connettore curvo 47"/>
            <p:cNvCxnSpPr/>
            <p:nvPr/>
          </p:nvCxnSpPr>
          <p:spPr>
            <a:xfrm flipV="1">
              <a:off x="5497560" y="5430600"/>
              <a:ext cx="775799" cy="55980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0" name="Connettore curvo 55"/>
            <p:cNvCxnSpPr/>
            <p:nvPr/>
          </p:nvCxnSpPr>
          <p:spPr>
            <a:xfrm flipV="1">
              <a:off x="6365519" y="4036679"/>
              <a:ext cx="237241" cy="1305721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1" name="Connettore curvo 61"/>
            <p:cNvCxnSpPr/>
            <p:nvPr/>
          </p:nvCxnSpPr>
          <p:spPr>
            <a:xfrm>
              <a:off x="6593400" y="4033439"/>
              <a:ext cx="626400" cy="441361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2" name="Connettore curvo 64"/>
            <p:cNvCxnSpPr/>
            <p:nvPr/>
          </p:nvCxnSpPr>
          <p:spPr>
            <a:xfrm>
              <a:off x="6887160" y="3760560"/>
              <a:ext cx="332640" cy="72612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3" name="Connettore curvo 72"/>
            <p:cNvCxnSpPr/>
            <p:nvPr/>
          </p:nvCxnSpPr>
          <p:spPr>
            <a:xfrm flipH="1" flipV="1">
              <a:off x="6172560" y="3328919"/>
              <a:ext cx="714600" cy="431641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4" name="Connettore curvo 75"/>
            <p:cNvCxnSpPr/>
            <p:nvPr/>
          </p:nvCxnSpPr>
          <p:spPr>
            <a:xfrm flipH="1" flipV="1">
              <a:off x="4883040" y="1930679"/>
              <a:ext cx="1229039" cy="1383481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5" name="Connettore curvo 78"/>
            <p:cNvCxnSpPr/>
            <p:nvPr/>
          </p:nvCxnSpPr>
          <p:spPr>
            <a:xfrm flipH="1" flipV="1">
              <a:off x="4259160" y="1385999"/>
              <a:ext cx="449640" cy="44424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6" name="Connettore curvo 81"/>
            <p:cNvCxnSpPr/>
            <p:nvPr/>
          </p:nvCxnSpPr>
          <p:spPr>
            <a:xfrm flipV="1">
              <a:off x="4257360" y="1058760"/>
              <a:ext cx="172440" cy="177839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7" name="Connettore curvo 91"/>
            <p:cNvCxnSpPr/>
            <p:nvPr/>
          </p:nvCxnSpPr>
          <p:spPr>
            <a:xfrm>
              <a:off x="4257360" y="658080"/>
              <a:ext cx="172440" cy="432720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8" name="Connettore curvo 144"/>
            <p:cNvCxnSpPr/>
            <p:nvPr/>
          </p:nvCxnSpPr>
          <p:spPr>
            <a:xfrm>
              <a:off x="2675880" y="1332360"/>
              <a:ext cx="534599" cy="1045079"/>
            </a:xfrm>
            <a:prstGeom prst="bentConnector3">
              <a:avLst/>
            </a:prstGeom>
            <a:noFill/>
            <a:ln w="28440">
              <a:solidFill>
                <a:srgbClr val="FFFFFF"/>
              </a:solidFill>
              <a:custDash>
                <a:ds d="100000" sp="100000"/>
              </a:custDash>
              <a:miter/>
            </a:ln>
          </p:spPr>
        </p:cxnSp>
      </p:grpSp>
      <p:sp>
        <p:nvSpPr>
          <p:cNvPr id="29" name="Connettore diritto 34"/>
          <p:cNvSpPr/>
          <p:nvPr/>
        </p:nvSpPr>
        <p:spPr>
          <a:xfrm flipH="1">
            <a:off x="1918079" y="1273320"/>
            <a:ext cx="747001" cy="4205880"/>
          </a:xfrm>
          <a:prstGeom prst="line">
            <a:avLst/>
          </a:prstGeom>
          <a:noFill/>
          <a:ln w="57240">
            <a:solidFill>
              <a:srgbClr val="FFFFFF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0" name="Connettore diritto 36"/>
          <p:cNvSpPr/>
          <p:nvPr/>
        </p:nvSpPr>
        <p:spPr>
          <a:xfrm>
            <a:off x="4259160" y="687239"/>
            <a:ext cx="2578680" cy="1375201"/>
          </a:xfrm>
          <a:prstGeom prst="line">
            <a:avLst/>
          </a:prstGeom>
          <a:noFill/>
          <a:ln w="57240">
            <a:solidFill>
              <a:srgbClr val="FFFFFF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31" name="Gruppo 2"/>
          <p:cNvGrpSpPr/>
          <p:nvPr/>
        </p:nvGrpSpPr>
        <p:grpSpPr>
          <a:xfrm>
            <a:off x="6212752" y="928086"/>
            <a:ext cx="3382200" cy="2356067"/>
            <a:chOff x="6212752" y="928086"/>
            <a:chExt cx="3382200" cy="2356067"/>
          </a:xfrm>
        </p:grpSpPr>
        <p:pic>
          <p:nvPicPr>
            <p:cNvPr id="32" name="Immagine 11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 rot="576600">
              <a:off x="6379401" y="928086"/>
              <a:ext cx="3200040" cy="2152440"/>
            </a:xfrm>
            <a:prstGeom prst="rect">
              <a:avLst/>
            </a:prstGeom>
            <a:solidFill>
              <a:srgbClr val="EDEDED"/>
            </a:solidFill>
            <a:ln w="190440">
              <a:solidFill>
                <a:srgbClr val="FFFFFF"/>
              </a:solidFill>
              <a:prstDash val="solid"/>
              <a:miter/>
            </a:ln>
          </p:spPr>
        </p:pic>
        <p:sp>
          <p:nvSpPr>
            <p:cNvPr id="33" name="CasellaDiTesto 40"/>
            <p:cNvSpPr/>
            <p:nvPr/>
          </p:nvSpPr>
          <p:spPr>
            <a:xfrm rot="224400">
              <a:off x="6212752" y="3026393"/>
              <a:ext cx="3382200" cy="25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48C9C"/>
              </a:solidFill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it-IT" sz="1100" b="1" i="0" u="none" strike="noStrike" kern="1200" spc="0" dirty="0">
                  <a:ln>
                    <a:noFill/>
                  </a:ln>
                  <a:solidFill>
                    <a:srgbClr val="248C9C"/>
                  </a:solidFill>
                  <a:latin typeface="Goudy Old Style" pitchFamily="18"/>
                  <a:ea typeface="Microsoft YaHei" pitchFamily="2"/>
                  <a:cs typeface="Lucida Sans" pitchFamily="2"/>
                </a:rPr>
                <a:t>Venezia: 13 Settembre 2020 Scuola </a:t>
              </a:r>
              <a:r>
                <a:rPr lang="it-IT" sz="1100" b="1" i="0" u="none" strike="noStrike" kern="1200" spc="0" dirty="0" err="1">
                  <a:ln>
                    <a:noFill/>
                  </a:ln>
                  <a:solidFill>
                    <a:srgbClr val="248C9C"/>
                  </a:solidFill>
                  <a:latin typeface="Goudy Old Style" pitchFamily="18"/>
                  <a:ea typeface="Microsoft YaHei" pitchFamily="2"/>
                  <a:cs typeface="Lucida Sans" pitchFamily="2"/>
                </a:rPr>
                <a:t>Morosini</a:t>
              </a:r>
              <a:endParaRPr lang="it-IT" sz="1100" b="1" i="0" u="none" strike="noStrike" kern="1200" spc="0" dirty="0">
                <a:ln>
                  <a:noFill/>
                </a:ln>
                <a:solidFill>
                  <a:srgbClr val="248C9C"/>
                </a:solidFill>
                <a:latin typeface="Goudy Old Style" pitchFamily="18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34" name="Immagine 1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4160" y="5187960"/>
            <a:ext cx="3247559" cy="2188080"/>
          </a:xfrm>
          <a:prstGeom prst="rect">
            <a:avLst/>
          </a:prstGeom>
          <a:solidFill>
            <a:srgbClr val="EDEDED"/>
          </a:solidFill>
          <a:ln w="190440">
            <a:solidFill>
              <a:srgbClr val="FFFFFF"/>
            </a:solidFill>
            <a:prstDash val="solid"/>
            <a:miter/>
          </a:ln>
        </p:spPr>
      </p:pic>
      <p:sp>
        <p:nvSpPr>
          <p:cNvPr id="35" name="CasellaDiTesto 17"/>
          <p:cNvSpPr/>
          <p:nvPr/>
        </p:nvSpPr>
        <p:spPr>
          <a:xfrm rot="314400">
            <a:off x="295378" y="7659863"/>
            <a:ext cx="3412800" cy="25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248C9C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it-IT" sz="11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Genova: 6 Giugno 2020 – Yacht Club Italiano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0480" y="6365880"/>
            <a:ext cx="790920" cy="45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30360" y="6148440"/>
            <a:ext cx="882359" cy="68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17560" y="6315480"/>
            <a:ext cx="647280" cy="44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26720" y="6358320"/>
            <a:ext cx="711000" cy="35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11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959480" y="6406560"/>
            <a:ext cx="632520" cy="4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1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592120" y="6333480"/>
            <a:ext cx="631440" cy="48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15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119040" y="6139080"/>
            <a:ext cx="533160" cy="682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olo 3"/>
          <p:cNvSpPr txBox="1">
            <a:spLocks noGrp="1"/>
          </p:cNvSpPr>
          <p:nvPr>
            <p:ph type="title" idx="4294967295"/>
          </p:nvPr>
        </p:nvSpPr>
        <p:spPr>
          <a:xfrm>
            <a:off x="477000" y="654480"/>
            <a:ext cx="8650080" cy="11289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 dirty="0"/>
              <a:t>ASSISTENZA e COLLABORAZIONE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Istituto</a:t>
            </a:r>
            <a:r>
              <a:rPr lang="en-US" sz="2400" dirty="0"/>
              <a:t> </a:t>
            </a:r>
            <a:r>
              <a:rPr lang="en-US" sz="2400" dirty="0" err="1"/>
              <a:t>Idrografico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Marina </a:t>
            </a:r>
            <a:r>
              <a:rPr lang="en-US" sz="2400" dirty="0" err="1"/>
              <a:t>Militare</a:t>
            </a:r>
            <a:r>
              <a:rPr lang="en-US" sz="2400" dirty="0"/>
              <a:t> </a:t>
            </a:r>
            <a:r>
              <a:rPr lang="en-US" sz="2400" dirty="0" err="1"/>
              <a:t>Italiana</a:t>
            </a:r>
            <a:r>
              <a:rPr lang="en-US" sz="2400" dirty="0"/>
              <a:t>      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0" name="Content Placeholder 17"/>
          <p:cNvSpPr/>
          <p:nvPr/>
        </p:nvSpPr>
        <p:spPr>
          <a:xfrm>
            <a:off x="3117240" y="1784160"/>
            <a:ext cx="4232880" cy="38302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/>
          <a:lstStyle/>
          <a:p>
            <a:pPr marL="0" marR="0" lvl="0" indent="0" algn="just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45000"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Fornisce la  Cartografia  Celebrativa a supporto del Progetto Quaranta Ruggenti </a:t>
            </a:r>
            <a:b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</a:b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45000"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Garantirà il Servizio Meteo  dedicato alla navigazione;</a:t>
            </a:r>
            <a:b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</a:b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45000"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Ha previsto la presenza di un Idrografo nell'ambito delle Conferenza di Divulgazione Scientifica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 rot="5400000">
            <a:off x="7664760" y="2474640"/>
            <a:ext cx="1853999" cy="262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 l="26550" t="26515" r="26479" b="26390"/>
          <a:stretch>
            <a:fillRect/>
          </a:stretch>
        </p:blipFill>
        <p:spPr>
          <a:xfrm>
            <a:off x="477000" y="1816200"/>
            <a:ext cx="2639880" cy="3745800"/>
          </a:xfrm>
          <a:prstGeom prst="rect">
            <a:avLst/>
          </a:prstGeom>
          <a:noFill/>
          <a:ln w="0">
            <a:solidFill>
              <a:srgbClr val="1C1B23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l Periplo d’It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0480" y="6365880"/>
            <a:ext cx="790920" cy="45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30360" y="6148440"/>
            <a:ext cx="882359" cy="68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17560" y="6315480"/>
            <a:ext cx="647280" cy="44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26720" y="6358320"/>
            <a:ext cx="711000" cy="35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11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959480" y="6406560"/>
            <a:ext cx="632520" cy="4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1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592120" y="6333480"/>
            <a:ext cx="631440" cy="48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15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119040" y="6139080"/>
            <a:ext cx="533160" cy="682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17"/>
          <p:cNvSpPr txBox="1">
            <a:spLocks noGrp="1"/>
          </p:cNvSpPr>
          <p:nvPr>
            <p:ph type="body" idx="4294967295"/>
          </p:nvPr>
        </p:nvSpPr>
        <p:spPr>
          <a:xfrm>
            <a:off x="492696" y="1509936"/>
            <a:ext cx="1581839" cy="4422576"/>
          </a:xfrm>
        </p:spPr>
        <p:txBody>
          <a:bodyPr anchor="ctr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2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98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248C9C"/>
                </a:solidFill>
                <a:latin typeface="Goudy Old Style" pitchFamily="16"/>
                <a:ea typeface="Microsoft YaHei" pitchFamily="2"/>
                <a:cs typeface="Lucida Sans" pitchFamily="2"/>
              </a:defRPr>
            </a:lvl9pPr>
          </a:lstStyle>
          <a:p>
            <a:pPr marL="0" lvl="0" indent="0">
              <a:spcBef>
                <a:spcPts val="1100"/>
              </a:spcBef>
              <a:buNone/>
            </a:pPr>
            <a:endParaRPr lang="it-IT" sz="1800" dirty="0">
              <a:latin typeface="Goudy Old Style" pitchFamily="18"/>
            </a:endParaRP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 smtClean="0">
                <a:latin typeface="Goudy Old Style" pitchFamily="18"/>
              </a:rPr>
              <a:t>Genova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 smtClean="0">
                <a:latin typeface="Goudy Old Style" pitchFamily="18"/>
              </a:rPr>
              <a:t>Portoferraio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 smtClean="0">
                <a:latin typeface="Goudy Old Style" pitchFamily="18"/>
              </a:rPr>
              <a:t>Punta </a:t>
            </a:r>
            <a:r>
              <a:rPr lang="it-IT" sz="1800" dirty="0">
                <a:latin typeface="Goudy Old Style" pitchFamily="18"/>
              </a:rPr>
              <a:t>Ala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Civitavecchia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Napoli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Cagliari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Palermo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Catania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Roccella Ionica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Taranto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Brindisi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Trani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Ancona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Ravenna</a:t>
            </a:r>
          </a:p>
          <a:p>
            <a:pPr marL="0" lvl="0" indent="0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1800" dirty="0">
                <a:latin typeface="Goudy Old Style" pitchFamily="18"/>
              </a:rPr>
              <a:t>Venezia</a:t>
            </a:r>
          </a:p>
          <a:p>
            <a:pPr marL="0" lvl="0" indent="0">
              <a:spcBef>
                <a:spcPts val="1100"/>
              </a:spcBef>
              <a:buNone/>
            </a:pPr>
            <a:endParaRPr lang="it-IT" sz="1800" dirty="0">
              <a:latin typeface="Goudy Old Style" pitchFamily="18"/>
            </a:endParaRPr>
          </a:p>
          <a:p>
            <a:pPr marL="0" lvl="0" indent="0">
              <a:spcBef>
                <a:spcPts val="1100"/>
              </a:spcBef>
              <a:buNone/>
            </a:pPr>
            <a:endParaRPr lang="it-IT" sz="1800" dirty="0">
              <a:latin typeface="Goudy Old Style" pitchFamily="18"/>
            </a:endParaRPr>
          </a:p>
        </p:txBody>
      </p:sp>
      <p:sp>
        <p:nvSpPr>
          <p:cNvPr id="10" name="Content Placeholder 17"/>
          <p:cNvSpPr/>
          <p:nvPr/>
        </p:nvSpPr>
        <p:spPr>
          <a:xfrm>
            <a:off x="1905484" y="1113248"/>
            <a:ext cx="2427112" cy="5184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/>
          <a:lstStyle/>
          <a:p>
            <a:pPr marL="0" marR="0" lvl="0" indent="0" algn="l" rtl="0" hangingPunct="1">
              <a:lnSpc>
                <a:spcPts val="600"/>
              </a:lnSpc>
              <a:spcBef>
                <a:spcPts val="1100"/>
              </a:spcBef>
              <a:spcAft>
                <a:spcPts val="1470"/>
              </a:spcAft>
              <a:buNone/>
              <a:tabLst/>
              <a:defRPr sz="1800"/>
            </a:pP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Yacht Club Italiano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Yacht Club Portoferraio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Yacht Club Punta Ala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C. </a:t>
            </a: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Nautico </a:t>
            </a:r>
            <a:r>
              <a:rPr lang="it-IT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Riva Traiano</a:t>
            </a: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Lega Navale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Marina Militare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Lega Navale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Circolo velico </a:t>
            </a:r>
            <a:r>
              <a:rPr lang="it-IT" sz="18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Tamata</a:t>
            </a: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Porto delle Grazie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Molo Sant’Eligio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Lega Navale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Lega Navale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Marina Dorica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Yacht Club Ravenna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Compagnia della Vela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Titolo 3"/>
          <p:cNvSpPr txBox="1">
            <a:spLocks noGrp="1"/>
          </p:cNvSpPr>
          <p:nvPr>
            <p:ph type="title" idx="4294967295"/>
          </p:nvPr>
        </p:nvSpPr>
        <p:spPr>
          <a:xfrm>
            <a:off x="5963940" y="213792"/>
            <a:ext cx="5887800" cy="11289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4000" b="1" dirty="0"/>
              <a:t>Il </a:t>
            </a:r>
            <a:r>
              <a:rPr lang="en-US" sz="4000" b="1" dirty="0" err="1"/>
              <a:t>Periplo</a:t>
            </a:r>
            <a:r>
              <a:rPr lang="en-US" sz="4000" b="1" dirty="0"/>
              <a:t> </a:t>
            </a:r>
            <a:r>
              <a:rPr lang="en-US" sz="4000" b="1" dirty="0" err="1"/>
              <a:t>d’Italia</a:t>
            </a:r>
            <a:endParaRPr lang="en-US" sz="4000" b="1" dirty="0"/>
          </a:p>
        </p:txBody>
      </p:sp>
      <p:sp>
        <p:nvSpPr>
          <p:cNvPr id="12" name="Content Placeholder 17"/>
          <p:cNvSpPr/>
          <p:nvPr/>
        </p:nvSpPr>
        <p:spPr>
          <a:xfrm>
            <a:off x="4330260" y="1302176"/>
            <a:ext cx="2392920" cy="48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/>
          <a:lstStyle/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5-8 giugno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12-15 giugno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19-22 giugno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26-29 giugno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03-06 luglio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10-13 luglio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17-20 luglio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24-27 luglio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31 luglio – 3 agosto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07-10 agosto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14-17 agosto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21-24 agosto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28-31 agosto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04-07 settembre</a:t>
            </a:r>
          </a:p>
          <a:p>
            <a:pPr marL="0" marR="0" lvl="0" indent="0" algn="l" rtl="0" hangingPunct="1">
              <a:lnSpc>
                <a:spcPts val="6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Goudy Old Style" pitchFamily="18"/>
                <a:ea typeface="Microsoft YaHei" pitchFamily="2"/>
                <a:cs typeface="Lucida Sans" pitchFamily="2"/>
              </a:rPr>
              <a:t>10-13 settembre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/>
            </a:pPr>
            <a:endParaRPr lang="it-IT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Goudy Old Style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" name="Immagine 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263640" y="1582560"/>
            <a:ext cx="3777840" cy="359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definito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definito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edefinito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redefinito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532</Words>
  <Application>Microsoft Office PowerPoint</Application>
  <PresentationFormat>Personalizzato</PresentationFormat>
  <Paragraphs>136</Paragraphs>
  <Slides>26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Predefinito</vt:lpstr>
      <vt:lpstr>Predefinito 1</vt:lpstr>
      <vt:lpstr>Predefinito 2</vt:lpstr>
      <vt:lpstr>Predefinito 3</vt:lpstr>
      <vt:lpstr>Predefinito 4</vt:lpstr>
      <vt:lpstr>Predefinito 5</vt:lpstr>
      <vt:lpstr>HYADES  “QUARANTA RUGGENTI”</vt:lpstr>
      <vt:lpstr>HYADES:  COME ERAVAMO</vt:lpstr>
      <vt:lpstr>HYADES:  CHI SIAMO</vt:lpstr>
      <vt:lpstr>QUARANTA RUGGENTI</vt:lpstr>
      <vt:lpstr>Presentazione standard di PowerPoint</vt:lpstr>
      <vt:lpstr>Presentazione standard di PowerPoint</vt:lpstr>
      <vt:lpstr>Presentazione standard di PowerPoint</vt:lpstr>
      <vt:lpstr>ASSISTENZA e COLLABORAZIONE  Istituto Idrografico della Marina Militare Italiana       </vt:lpstr>
      <vt:lpstr>Il Periplo d’Italia</vt:lpstr>
      <vt:lpstr>L’imbarcazione: “Sound of Silence”</vt:lpstr>
      <vt:lpstr>Presentazione standard di PowerPoint</vt:lpstr>
      <vt:lpstr>EVENTI SOCIALI</vt:lpstr>
      <vt:lpstr>EVENTI SOCIALI:  Bruno Conte Direttore Artistico</vt:lpstr>
      <vt:lpstr>EVENTI SOCIALI: Salotti in musica  «Onda su Onda»</vt:lpstr>
      <vt:lpstr>EVENTI SOCIALI: Regate e Veleggiate</vt:lpstr>
      <vt:lpstr>EVENTI SOCIALI: Conferenze scientifico didattiche</vt:lpstr>
      <vt:lpstr>COLLABORAZIONE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PATROCINI</vt:lpstr>
      <vt:lpstr>SPONSOR</vt:lpstr>
      <vt:lpstr>PARTECIPAZIONE Se il nostro progetto ti ispira e …</vt:lpstr>
      <vt:lpstr>HYADES  QUARANTA RUGGENTI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HYADES  “QUARANTA RUGGENTI”</dc:title>
  <dc:creator>gsquared</dc:creator>
  <cp:lastModifiedBy>HP Inc.</cp:lastModifiedBy>
  <cp:revision>18</cp:revision>
  <dcterms:modified xsi:type="dcterms:W3CDTF">2019-11-27T09:45:14Z</dcterms:modified>
</cp:coreProperties>
</file>